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72" r:id="rId6"/>
    <p:sldId id="268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EDAFEF"/>
    <a:srgbClr val="F38DCC"/>
    <a:srgbClr val="660033"/>
    <a:srgbClr val="660066"/>
    <a:srgbClr val="853E5B"/>
    <a:srgbClr val="EFC323"/>
    <a:srgbClr val="F94900"/>
    <a:srgbClr val="613125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82" autoAdjust="0"/>
  </p:normalViewPr>
  <p:slideViewPr>
    <p:cSldViewPr snapToGrid="0">
      <p:cViewPr varScale="1">
        <p:scale>
          <a:sx n="74" d="100"/>
          <a:sy n="7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3-х лет</c:v>
                </c:pt>
                <c:pt idx="1">
                  <c:v>С 3 до 5 лет</c:v>
                </c:pt>
                <c:pt idx="2">
                  <c:v>С 6 до 7 лет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3-х лет</c:v>
                </c:pt>
                <c:pt idx="1">
                  <c:v>С 3 до 5 лет</c:v>
                </c:pt>
                <c:pt idx="2">
                  <c:v>С 6 до 7 лет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83</c:v>
                </c:pt>
                <c:pt idx="2">
                  <c:v>18</c:v>
                </c:pt>
                <c:pt idx="3">
                  <c:v>124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3-х лет</c:v>
                </c:pt>
                <c:pt idx="1">
                  <c:v>С 3 до 5 лет</c:v>
                </c:pt>
                <c:pt idx="2">
                  <c:v>С 6 до 7 лет</c:v>
                </c:pt>
                <c:pt idx="3">
                  <c:v>Всего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3-х лет</c:v>
                </c:pt>
                <c:pt idx="1">
                  <c:v>С 3 до 5 лет</c:v>
                </c:pt>
                <c:pt idx="2">
                  <c:v>С 6 до 7 лет</c:v>
                </c:pt>
                <c:pt idx="3">
                  <c:v>Всего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3-х лет</c:v>
                </c:pt>
                <c:pt idx="1">
                  <c:v>С 3 до 5 лет</c:v>
                </c:pt>
                <c:pt idx="2">
                  <c:v>С 6 до 7 лет</c:v>
                </c:pt>
                <c:pt idx="3">
                  <c:v>Всего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884904"/>
        <c:axId val="173885296"/>
        <c:axId val="0"/>
      </c:bar3DChart>
      <c:catAx>
        <c:axId val="17388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885296"/>
        <c:crosses val="autoZero"/>
        <c:auto val="1"/>
        <c:lblAlgn val="ctr"/>
        <c:lblOffset val="100"/>
        <c:noMultiLvlLbl val="0"/>
      </c:catAx>
      <c:valAx>
        <c:axId val="17388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884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B4DB9-DD5B-4776-8D19-6602811CCCF3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45BE-7C2D-434D-B8DA-2D01EA1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45BE-7C2D-434D-B8DA-2D01EA12EE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4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798" y="526474"/>
            <a:ext cx="7199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Детский сад № 22 «Василек» – филиал АН ДОО «</a:t>
            </a:r>
            <a:r>
              <a:rPr lang="ru-RU" sz="3600" b="1" dirty="0" err="1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Алмазик</a:t>
            </a:r>
            <a:r>
              <a:rPr lang="ru-RU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</a:t>
            </a:r>
            <a:endParaRPr lang="ru-RU" sz="3600" b="1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835" y="2991028"/>
            <a:ext cx="5995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C187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Отчет старшей медицинской сестры</a:t>
            </a:r>
            <a:endParaRPr lang="ru-RU" sz="3600" b="1" dirty="0">
              <a:solidFill>
                <a:srgbClr val="AC187B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113" y="5732060"/>
            <a:ext cx="4002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Чернышевский, 2021 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0" y="417018"/>
            <a:ext cx="1292773" cy="141923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5127" y="457201"/>
            <a:ext cx="7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оздоровительная работа</a:t>
            </a:r>
            <a:endParaRPr lang="ru-RU" sz="2400" b="1" kern="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59166"/>
              </p:ext>
            </p:extLst>
          </p:nvPr>
        </p:nvGraphicFramePr>
        <p:xfrm>
          <a:off x="2491220" y="999857"/>
          <a:ext cx="5670014" cy="5252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0014"/>
              </a:tblGrid>
              <a:tr h="159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термометрия и осмотр детей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входе с целью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выявления инфекционных заболеваний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6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Еженедельный осмотр детей на педикулёз, кожные заболевания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21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иммунизации, согласно </a:t>
                      </a:r>
                      <a:r>
                        <a:rPr lang="ru-RU" sz="1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нац.календарю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Проведение профилактических прививок, согласно плана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68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профилактических мероприятий по Гриппу и ОРВИ :                                                       1. Дыхательная гимнастика.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Проведение курса поливитаминов с микроэлементами по 1 драже 1 раз в  день в течение 10 дней.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Закладывание 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Оксалиновой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мази в носовые ходы 2 раза в день в течение 10 дней.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Сквозное проветривание в группах в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отсутствии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детей.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Закаливание после сна.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Фитонциды в меню и 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чесночная ароматерапия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Вакцинопрофилактика Гриппа</a:t>
                      </a:r>
                      <a:b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Прогулки на свежем воздухе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Босохождение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массажной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дорожке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сна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кислородного коктейля с целью повышения иммунитета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11.Кварцевание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 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Дезинфекционный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еженедельные генеральные уборки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237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Обследование детей на глистные инвазии, с целью выявления, лечения и профилактики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228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детьми, после перенесенных заболеваний согласно установленных сроков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детьми, состоящими на «Д» учете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на плановые осмотры детей, состоящих на «Д» учете, в том числе у фтизиатра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59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Антропометрия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профосмотры детей в следующие сроки с 3лет до 7лет- 1 раз в год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осмотр детей по возрастам с привлечением узких специалистов 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состояния здоровья детского контингента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режимом питания, контроль калорийности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59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С-витаминизация третьих блюд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7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вводных инструктажей родителям вновь поступивших детей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температурного режима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родительских собраниях по плану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5" marR="44985" marT="0" marB="0">
                    <a:solidFill>
                      <a:srgbClr val="EDAFE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3568" r="9394" b="8920"/>
          <a:stretch/>
        </p:blipFill>
        <p:spPr>
          <a:xfrm>
            <a:off x="1" y="2590094"/>
            <a:ext cx="2491220" cy="366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23897"/>
              </p:ext>
            </p:extLst>
          </p:nvPr>
        </p:nvGraphicFramePr>
        <p:xfrm>
          <a:off x="974221" y="457193"/>
          <a:ext cx="4315626" cy="3950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626"/>
              </a:tblGrid>
              <a:tr h="203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уголков здоровья по группам на темы: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инфекция, профилактические мероприятия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Специфическая профилактика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гриппа и ОРВИ;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Профилактика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энтеробиоза и заболеваний ЖКТ;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Туберкулез, профилактика;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Профилактика детского 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травматизма;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Детские инфекционные 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заболевания;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67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"Солнце воздух и вода-наши лучшие друзья"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Свежие овощи и фрукты в рационе детей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детей на улице в летний период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Солнечные ванны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Пальчиковые игры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200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 с учетом особенностей здоровья детей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226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 без маек в летний период (младшие группы) в рамках закаливания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пробуждения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9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Музыкотерапия, веселые минутки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(упражнения с музыкальным фоном)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2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водой в рамках закаливания в летний период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Питьевой режим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  <a:tr h="170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Полоскание полости рта после приёма пищи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25" marR="62325" marT="0" marB="0">
                    <a:solidFill>
                      <a:srgbClr val="EDAFE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9763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13897" b="11549"/>
          <a:stretch/>
        </p:blipFill>
        <p:spPr>
          <a:xfrm>
            <a:off x="5289847" y="457193"/>
            <a:ext cx="3042784" cy="2797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1972" r="42676"/>
          <a:stretch/>
        </p:blipFill>
        <p:spPr>
          <a:xfrm>
            <a:off x="1970182" y="4407274"/>
            <a:ext cx="2356834" cy="2124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17653" r="25937" b="26573"/>
          <a:stretch/>
        </p:blipFill>
        <p:spPr>
          <a:xfrm>
            <a:off x="5289847" y="3255083"/>
            <a:ext cx="3042783" cy="3281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4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46" y="0"/>
            <a:ext cx="9179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5128" y="318655"/>
            <a:ext cx="759229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800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с родителями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316" y="1119499"/>
            <a:ext cx="7007551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ормы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с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родителями: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тематические родительские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собрания в дистанционном формате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абота с родителями по гигиеническому воспитанию детей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 в мессенджерах, </a:t>
            </a:r>
            <a:r>
              <a:rPr lang="ru-RU" sz="1600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передвижки, </a:t>
            </a:r>
            <a:r>
              <a:rPr lang="ru-RU" sz="1600" i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санбюллетни</a:t>
            </a:r>
            <a:r>
              <a:rPr lang="ru-RU" sz="1600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консультации специалистов – врача-педиатра, педагога – психолога, педагогов и др.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(стендовые, в мессенджерах,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сайте ДОУ)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3710" r="4507" b="14553"/>
          <a:stretch/>
        </p:blipFill>
        <p:spPr>
          <a:xfrm>
            <a:off x="4554427" y="3429001"/>
            <a:ext cx="4203207" cy="285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8405" r="10282" b="10234"/>
          <a:stretch/>
        </p:blipFill>
        <p:spPr>
          <a:xfrm>
            <a:off x="450762" y="3414044"/>
            <a:ext cx="3760630" cy="28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436" y="734292"/>
            <a:ext cx="75922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Рациональное питание является одним из основных факторов внешней среды, определяющих нормальное развитие ребенка.</a:t>
            </a:r>
            <a:r>
              <a:rPr lang="ru-RU" altLang="ru-RU" sz="1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детском саду питание детей организовано согласно двадцатидневному цикличному меню, которое разработано врачами АН ДОО «</a:t>
            </a:r>
            <a:r>
              <a:rPr lang="ru-RU" altLang="ru-RU" sz="1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 по «Сборнику рецептур блюд и кулинарных изделий для питания детей в дошкольных организациях». Двадцатидневное цикличное меню имеет сезонную направленность согласно физиологическим потребностям детей в разные времена года: «осенне-зимнее» и «весенне-летнее».</a:t>
            </a:r>
          </a:p>
          <a:p>
            <a:pPr algn="just"/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Для скоропортящихся продуктов имеются холодильники с термометрами (+4+6</a:t>
            </a:r>
            <a:r>
              <a:rPr lang="ru-RU" altLang="ru-RU" sz="12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С). В холодильниках четко определены места для хранения продуктов с маркировкой «мясо», «рыба», «курица», «молоко», «гастрономия». Все промаркировано. Имеется отдельный холодильник для хранения суточных проб.</a:t>
            </a:r>
          </a:p>
          <a:p>
            <a:pPr algn="just"/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Столы для разделки продуктов промаркированы. Для разделки мяса, рыбы, овощей и других продуктов имеются специальные ножи и разделочные доски – все промаркировано согласно санитарным требованиям. Доски после специальной обработки хранятся установленными на ребро. Для мытья посуды установлены ванны с подводкой горячей и холодной воды. Кухонная посуда из нержавеющей стали хранится на специальных полках и стеллажах. В помещении пищеблока ежедневно проводится тщательная уборка, один раз в месяц проводится генеральная уборка с применением моющих и дезинфицирующих средств. Кухонная посуда моется в горячей воде (+45-50</a:t>
            </a:r>
            <a:r>
              <a:rPr lang="ru-RU" altLang="ru-RU" sz="12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altLang="ru-RU" sz="1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добавлением разрешенных моющих средств, ополаскивается водой + 65</a:t>
            </a:r>
            <a:r>
              <a:rPr lang="ru-RU" altLang="ru-RU" sz="12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и просушивается на стеллажах. Металлический инвентарь после мытья прокаливается в духовых шкафах.</a:t>
            </a:r>
          </a:p>
          <a:p>
            <a:pPr algn="ctr"/>
            <a:endParaRPr lang="ru-RU" altLang="ru-RU" sz="14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принципы организации питания в детском саду следующие:</a:t>
            </a:r>
          </a:p>
          <a:p>
            <a:pPr algn="just">
              <a:buClr>
                <a:srgbClr val="FF5D0D"/>
              </a:buClr>
              <a:buFont typeface="Wingdings" pitchFamily="2" charset="2"/>
              <a:buChar char="v"/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Адекватная энергетическая ценность рационов, соответствующая энергозатратам детей;</a:t>
            </a:r>
          </a:p>
          <a:p>
            <a:pPr algn="just">
              <a:buClr>
                <a:srgbClr val="FF5D0D"/>
              </a:buClr>
              <a:buFont typeface="Wingdings" pitchFamily="2" charset="2"/>
              <a:buChar char="v"/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Сбалансированность рациона по всем заменимым и незаменимым пищевым факторам,</a:t>
            </a:r>
            <a:endParaRPr lang="ru-RU" altLang="ru-RU" sz="1200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5D0D"/>
              </a:buClr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включая белки, аминокислоты, пищевые жиры и жировые кислоты, различные классы углеводов,</a:t>
            </a:r>
          </a:p>
          <a:p>
            <a:pPr algn="just">
              <a:buClr>
                <a:srgbClr val="FF5D0D"/>
              </a:buClr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витамины, минеральные соли и микроэлементы;</a:t>
            </a:r>
          </a:p>
          <a:p>
            <a:pPr algn="just">
              <a:buClr>
                <a:srgbClr val="FF5D0D"/>
              </a:buClr>
              <a:buFont typeface="Wingdings" pitchFamily="2" charset="2"/>
              <a:buChar char="v"/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Максимальное разнообразие рациона; адекватная технологическая и кулинарная обработка </a:t>
            </a:r>
          </a:p>
          <a:p>
            <a:pPr algn="just">
              <a:buClr>
                <a:srgbClr val="FF5D0D"/>
              </a:buClr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продуктов и блюд, обеспечивающая их высокие вкусовые достоинства и сохранность исходной</a:t>
            </a:r>
          </a:p>
          <a:p>
            <a:pPr algn="just">
              <a:buClr>
                <a:srgbClr val="FF5D0D"/>
              </a:buClr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пищевой ценности;</a:t>
            </a:r>
          </a:p>
          <a:p>
            <a:pPr algn="just">
              <a:buClr>
                <a:srgbClr val="FF5D0D"/>
              </a:buClr>
              <a:buFont typeface="Wingdings" pitchFamily="2" charset="2"/>
              <a:buChar char="v"/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Учет индивидуальных особенностей детей (в том числе непереносимость ими отдельных</a:t>
            </a:r>
          </a:p>
          <a:p>
            <a:pPr algn="just">
              <a:buClr>
                <a:srgbClr val="FF5D0D"/>
              </a:buClr>
            </a:pPr>
            <a:r>
              <a:rPr lang="ru-RU" altLang="ru-RU" sz="1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продуктов и блюд).</a:t>
            </a:r>
            <a:endParaRPr lang="ru-RU" altLang="ru-RU" sz="1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107" y="360218"/>
            <a:ext cx="38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питания в детском саду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436" y="734292"/>
            <a:ext cx="759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1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" y="360217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2000" b="1" kern="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Отчет по калорийности детского сада № 22 «Василек»</a:t>
            </a:r>
            <a:endParaRPr lang="ru-RU" sz="2000" b="1" kern="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56942"/>
              </p:ext>
            </p:extLst>
          </p:nvPr>
        </p:nvGraphicFramePr>
        <p:xfrm>
          <a:off x="905852" y="1134401"/>
          <a:ext cx="7332294" cy="2897316"/>
        </p:xfrm>
        <a:graphic>
          <a:graphicData uri="http://schemas.openxmlformats.org/drawingml/2006/table">
            <a:tbl>
              <a:tblPr/>
              <a:tblGrid>
                <a:gridCol w="1221790"/>
                <a:gridCol w="1221790"/>
                <a:gridCol w="1221790"/>
                <a:gridCol w="1223344"/>
                <a:gridCol w="1221790"/>
                <a:gridCol w="1221790"/>
              </a:tblGrid>
              <a:tr h="36226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8DCC"/>
                    </a:solidFill>
                  </a:tcPr>
                </a:tc>
              </a:tr>
              <a:tr h="2956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Кварталы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</a:tr>
              <a:tr h="362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</a:tr>
              <a:tr h="362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</a:tr>
              <a:tr h="362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3D1"/>
                    </a:solidFill>
                  </a:tcPr>
                </a:tc>
              </a:tr>
              <a:tr h="790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за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2463,8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03" y="4031718"/>
            <a:ext cx="482138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436" y="734292"/>
            <a:ext cx="759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1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51" y="290557"/>
            <a:ext cx="788336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algn="ctr">
              <a:spcBef>
                <a:spcPts val="1800"/>
              </a:spcBef>
              <a:spcAft>
                <a:spcPts val="1800"/>
              </a:spcAft>
            </a:pPr>
            <a:endParaRPr lang="ru-RU" altLang="ru-RU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7688" algn="ctr">
              <a:spcBef>
                <a:spcPts val="1800"/>
              </a:spcBef>
              <a:spcAft>
                <a:spcPts val="1800"/>
              </a:spcAft>
            </a:pPr>
            <a:r>
              <a:rPr lang="ru-RU" alt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 ПО ПРОВЕДЕННОМУ ОТЧЕТУ И ПЕРСПЕКТИВЫ РАЗВИТИЯ</a:t>
            </a:r>
          </a:p>
          <a:p>
            <a:pPr marL="547688" algn="just"/>
            <a:r>
              <a:rPr lang="ru-RU" altLang="ru-RU" sz="1600" dirty="0" smtClean="0">
                <a:latin typeface="Calibri" pitchFamily="34" charset="0"/>
              </a:rPr>
              <a:t>	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в детском саду ведется согласно новым СП 3.1/2.4.3598-20 «Санитарно-эпидемиологические требования к устройству, содержанию и организации работы образовательных организаций для детей в условиях распространения новой </a:t>
            </a:r>
            <a:r>
              <a:rPr lang="ru-RU" alt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инфекции (</a:t>
            </a:r>
            <a:r>
              <a:rPr lang="en-US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Covid-19)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и «Порядка организации работы в детских садах АН ДОО «Алмазик» в условиях сохранения рисков распространения </a:t>
            </a:r>
            <a:r>
              <a:rPr lang="ru-RU" alt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инфекции (</a:t>
            </a:r>
            <a:r>
              <a:rPr lang="en-US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Covid-19)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Систематически проводится контроль за соблюдением санитарно-эпидемиологического благополучия в детском саду. Контроль.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организацией питания детей, соблюдением физиологических норм потребления Б, Ж, У, Ккал</a:t>
            </a:r>
            <a:endParaRPr lang="ru-RU" alt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7688" algn="just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укреплению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детей,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гигиенических навыков,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здо­рового образа жизни, разностороннего развития двигательных способностей, снижения информационных и нейропсихических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перегрузок.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еализуется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оздоровительное влияние физического воспитания, естественных факторов на организм ребенка. </a:t>
            </a:r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688" algn="just"/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3438" indent="-285750" algn="just"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Организовать оздоровительную группу для воспитанников с ослабленным зрением.</a:t>
            </a:r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3438" indent="-285750" algn="just"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повышения престижа работы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медицинских сестер организовывать конкурсы, семинары, совещания.</a:t>
            </a: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 r="12942" b="4413"/>
          <a:stretch/>
        </p:blipFill>
        <p:spPr>
          <a:xfrm>
            <a:off x="6266295" y="4866398"/>
            <a:ext cx="2266681" cy="215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11643" r="23239" b="6291"/>
          <a:stretch/>
        </p:blipFill>
        <p:spPr>
          <a:xfrm>
            <a:off x="453915" y="4930793"/>
            <a:ext cx="3889419" cy="202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436" y="734292"/>
            <a:ext cx="759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1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09" y="1"/>
            <a:ext cx="795251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algn="ctr">
              <a:spcBef>
                <a:spcPts val="1800"/>
              </a:spcBef>
              <a:spcAft>
                <a:spcPts val="1800"/>
              </a:spcAft>
            </a:pPr>
            <a:endParaRPr lang="ru-RU" alt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7688" algn="just"/>
            <a:r>
              <a:rPr lang="ru-RU" altLang="ru-RU" sz="1600" dirty="0" smtClean="0">
                <a:latin typeface="Calibri" pitchFamily="34" charset="0"/>
              </a:rPr>
              <a:t>	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418" y="872837"/>
            <a:ext cx="7523018" cy="1413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alt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r="18919" b="8732"/>
          <a:stretch/>
        </p:blipFill>
        <p:spPr>
          <a:xfrm>
            <a:off x="2487190" y="2051058"/>
            <a:ext cx="4166051" cy="4153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684" y="619924"/>
            <a:ext cx="7533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Краткая характеристика учреждения</a:t>
            </a:r>
            <a:endParaRPr lang="ru-RU" sz="2400" b="1" dirty="0">
              <a:ln w="9525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97896"/>
              </p:ext>
            </p:extLst>
          </p:nvPr>
        </p:nvGraphicFramePr>
        <p:xfrm>
          <a:off x="1533207" y="3267488"/>
          <a:ext cx="5062855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/>
                <a:gridCol w="969645"/>
                <a:gridCol w="8737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Возрастной состав группы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Гендерный состав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девочки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мальчики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Ранняя группа «Непоседы» (1,5-3 года)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Младшая группа «Одуванчики» (3-4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группа «Смешарики» (4-5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Старшая группа «Чебурашки» (5-6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Старшая группа «Затейники» (5-6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Подготовительная группа «Буратино» (6-7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2587" y="1038323"/>
            <a:ext cx="7200661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01.01.2019 г. детский сад № 22 «Василёк» является филиалом Автономной некоммерческой дошкольной образовательной организации «Алмазик»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Лицензия для осуществления образовательной деятельности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Детский сад осуществляет образовательную деятельность согласно лицензии № 0356 от 20.10.14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(Приложение к лицензии №29 Серия 14 П О1 №0003914,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Устава АН ДОО «Алмазик» и Положения о детском саде.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Лицензия на право осуществления медицинской деятельности: серия ЛО – 14-01-002484 от 24 декабря 2018 года,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Устава АН ДОО «Алмазик» и Положения о детском саде.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Местоположение -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678185, Республика Саха (Якутия), Мирнинский район, п. Чернышевский, ул. Гидростроителей, д.15 (корпус А)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 -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8(41136)72-473, 73-367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об Учредителе –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Акционерная компания «АЛРОСА» (публичное акционерное общество)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E-mail</a:t>
            </a:r>
            <a:r>
              <a:rPr kumimoji="0" lang="en-US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vasilek_22@list.ru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Сайт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http//www.almazik.org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работы -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Пятидневная рабочая неделя с 10,5 часовым пребыванием с 7.30 до 18.00, выходные дни суббота, воскресенье, праздничные дни.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групп -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Воспитывается 117 детей в возрасте от 1,5 до 7 лет.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Функционируют 5 групп: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03898"/>
              </p:ext>
            </p:extLst>
          </p:nvPr>
        </p:nvGraphicFramePr>
        <p:xfrm>
          <a:off x="1042587" y="4731644"/>
          <a:ext cx="7200661" cy="156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371"/>
                <a:gridCol w="1202243"/>
                <a:gridCol w="1148825"/>
                <a:gridCol w="1035222"/>
              </a:tblGrid>
              <a:tr h="1952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Возрастной состав группы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Гендерный состав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девочки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мальчики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Ранняя группа «Непоседы» (1,5-3 года)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Младшая группа «Одуванчики» (3-4 лет)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группа «Смешарики» (4-5 лет)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Старшая группа «Затейники» (5-6 лет)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Подготовительная группа «Буратино» (6-7 лет)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33525" y="3267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173" y="5070735"/>
            <a:ext cx="1734796" cy="145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34096" y="1048113"/>
            <a:ext cx="7504049" cy="564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оказания первичной медико-санитарной помощи, утв. приказом </a:t>
            </a:r>
            <a:r>
              <a:rPr lang="ru-RU" sz="1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29.07.2005 № 487;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внедрению оздоровительных технологий в деятельность образовательных учреждений, утвержденная приказом Минздрава России от 04.04.2003 № 139;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" Санитарно-эпидемиологические требования к устройству, содержанию и организации режима работы в дошкольных организациях СанПиН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2.4.3648 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утвержденные постановлением Главного государственного санитарного врача РФ от «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28» сентября 2020 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28;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 3.1/2.4.3598-20 «Санитарно-эпидемиологические требования к устройству, содержанию и организации работы образовательных организаций в условиях распространения новой </a:t>
            </a:r>
            <a:r>
              <a:rPr lang="ru-RU" sz="12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(</a:t>
            </a:r>
            <a:r>
              <a:rPr lang="en-US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Covid-19)</a:t>
            </a:r>
            <a:r>
              <a:rPr lang="ru-RU" sz="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проведению профилактических осмотров детей дошкольного и школьного возрастов на основе медико-экономических нормативов, утвержденная приказом </a:t>
            </a:r>
            <a:r>
              <a:rPr lang="ru-RU" sz="1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Минздравмедпрома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14.03.1995 № 60; 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05.11.2013 N 822н "Об утверждении Порядка оказания медицинской помощи несовершеннолетним, в том числе в период обучения и воспитания в образовательных организациях"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22.04.2009 № 03768 "О медицинском обслуживании детей в дошкольных образовательных учреждениях».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380" y="401782"/>
            <a:ext cx="67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медицинского обслуживания детей</a:t>
            </a:r>
          </a:p>
          <a:p>
            <a:pPr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922" y="436728"/>
            <a:ext cx="734249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Оснащение медицинского блока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41675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79800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47775"/>
              </p:ext>
            </p:extLst>
          </p:nvPr>
        </p:nvGraphicFramePr>
        <p:xfrm>
          <a:off x="1184365" y="1271456"/>
          <a:ext cx="6078583" cy="4948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51"/>
                <a:gridCol w="3038100"/>
                <a:gridCol w="928706"/>
                <a:gridCol w="928706"/>
                <a:gridCol w="760120"/>
              </a:tblGrid>
              <a:tr h="25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штук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Марка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Год выпуска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Весы с ростомером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РМ-2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Тонометр с возрастными манжетами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LD-80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Стетофонендоскоп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Тонометр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Apex Med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Секундомер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JS-307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Сантиметровая лента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Динамометр кистевой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ДМЭР-30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Плантограф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Термометр электронный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WF-5000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Термометр медицинский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Оториноскоп с набором воронок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FOuC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Шпатель одноразовый деревянный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 треб.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Холодильник «Бирюса»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КШ-150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Бактерицидный облучатель рециркулятор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ОРУБп-3-3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Шприц одноразовый с иглами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Лоток медицинский почкообразный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17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Аппарат Рота с таблицей Сивцева-Орловой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Перчатки медицинские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 треб.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Пипетки (насадки  одноразовые на флакон)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Комплект воздуховодов д/иск.дых «рот в рот»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Мешок Амбу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КДО-МП-Д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Грелка медицинская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Пузырь для льда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Жгут кровеостанавливающий резиновый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Жгут Джет-Пул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Носилки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НМ-01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27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Набор Шин пневматических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КШД-5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Вакуумный матрас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МИВ-2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Косынка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КФК-01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Фиксатор ключицы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ФК-02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Воротник Шанца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ТВ-002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Гелевый охлаждающе-согревающий пакет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Катетер желудочный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СН 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2017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12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Терма контейнер д/транспортировки ИМБП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С-3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  <a:tr h="372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35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Посиндромные укладки медикаментов и перевязочных материалов для оказания мед.помощи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41675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79800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50122"/>
              </p:ext>
            </p:extLst>
          </p:nvPr>
        </p:nvGraphicFramePr>
        <p:xfrm>
          <a:off x="1158240" y="1001487"/>
          <a:ext cx="6081644" cy="494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165"/>
                <a:gridCol w="3039630"/>
                <a:gridCol w="929173"/>
                <a:gridCol w="929173"/>
                <a:gridCol w="760503"/>
              </a:tblGrid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Аптечка Анти-</a:t>
                      </a:r>
                      <a:r>
                        <a:rPr lang="ru-RU" sz="1000" dirty="0" err="1">
                          <a:effectLst/>
                        </a:rPr>
                        <a:t>Спид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</a:t>
                      </a:r>
                      <a:r>
                        <a:rPr lang="ru-RU" sz="1000" dirty="0" err="1">
                          <a:effectLst/>
                        </a:rPr>
                        <a:t>педикулезная</a:t>
                      </a:r>
                      <a:r>
                        <a:rPr lang="ru-RU" sz="1000" dirty="0">
                          <a:effectLst/>
                        </a:rPr>
                        <a:t> укладка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Ведро с педальной крышкой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Кушетка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Ширма медицинская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Шкаф д/ хранения лекарственных средств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Шкаф медицинский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Столик инструментальный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Столик манипуляционный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1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Лампа настольная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Биксы разных размеров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Перевязочный материал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треб.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Пинцет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Корнцанг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Ножницы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Коврик (1м х 1.5м)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Контейнер с крышкой д/сбора опасных отх.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Емкость д/дез.средств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66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Контейнер д/сбора острого одноразового инструментария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Набор д/демеркуризации ртути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треб.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Шапочки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треб.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Дозатор д/мыла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Inekta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Раковина с локтевым смесителем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Гигрометр психометрический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1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Набор шин каркасных д/верх и нижних кон-й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9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922" y="436728"/>
            <a:ext cx="7342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выполняемой работы, в том числе в соответствии с должностной инструкцией.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2" y="1175407"/>
            <a:ext cx="75297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учреждении разработан план оздоровительно – коррекционной работы на год, с учетом рисков распространения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детском саду проводятся систематические противоэпидемические и санитарно-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просвятительные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мероприятия направленные на  профилактику и предотвращение распространения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Основной задачей медицинской службы является профилактическая работа,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Ежедневно, в целях профилактики, проводится утренняя термометрия и осмотр детей на входе. Регулярно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нтропометрия и взвешивание, контроль за обследованием  детей перед школой  (общий анализ крови, исследование мочи на наличие белка, кал на я/г). Систематически проводятся осмотры детей на педикулёз.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Квалифицированно оказывается  первая доврачебная помощь при острых заболеваниях, травмах. 1 раз в год организовываются и проводятся углублённые осмотры детей врачами-специалистами.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1445" y="436729"/>
            <a:ext cx="7902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2400" b="1" kern="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детей по группам здоровья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начало 01.01.2021 г.</a:t>
            </a:r>
            <a:endParaRPr lang="ru-RU" sz="2400" b="1" kern="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5108288"/>
              </p:ext>
            </p:extLst>
          </p:nvPr>
        </p:nvGraphicFramePr>
        <p:xfrm>
          <a:off x="1523999" y="1704454"/>
          <a:ext cx="6190445" cy="375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96197"/>
              </p:ext>
            </p:extLst>
          </p:nvPr>
        </p:nvGraphicFramePr>
        <p:xfrm>
          <a:off x="566670" y="412121"/>
          <a:ext cx="7252732" cy="50143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13183"/>
                <a:gridCol w="1813183"/>
                <a:gridCol w="1813183"/>
                <a:gridCol w="1813183"/>
              </a:tblGrid>
              <a:tr h="5454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прививочной работы в детском саду  № 22 «Василек»  за 2021 г.</a:t>
                      </a:r>
                    </a:p>
                  </a:txBody>
                  <a:tcPr marT="45716" marB="45716"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26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+mn-lt"/>
                        </a:rPr>
                        <a:t>Наименование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25C"/>
                          </a:solidFill>
                          <a:effectLst/>
                          <a:latin typeface="+mn-lt"/>
                        </a:rPr>
                        <a:t>Подлежало</a:t>
                      </a:r>
                    </a:p>
                  </a:txBody>
                  <a:tcPr marL="8476" marR="8476" marT="84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25C"/>
                          </a:solidFill>
                          <a:effectLst/>
                          <a:latin typeface="+mn-lt"/>
                        </a:rPr>
                        <a:t>Привито</a:t>
                      </a:r>
                    </a:p>
                  </a:txBody>
                  <a:tcPr marL="8476" marR="8476" marT="84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25C"/>
                          </a:solidFill>
                          <a:effectLst/>
                          <a:latin typeface="+mn-lt"/>
                        </a:rPr>
                        <a:t>%  от плана</a:t>
                      </a:r>
                    </a:p>
                  </a:txBody>
                  <a:tcPr marL="8476" marR="8476" marT="8475" marB="0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АКДС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АДС-М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Полиомиелит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Корь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Паротит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Краснуха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Проба Манту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Грипп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Превенар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  <a:tr h="406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Гепатит А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T="45716" marB="45716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28732" r="14445" b="5915"/>
          <a:stretch/>
        </p:blipFill>
        <p:spPr>
          <a:xfrm>
            <a:off x="7109738" y="4920217"/>
            <a:ext cx="1906074" cy="187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7230" y="259307"/>
            <a:ext cx="6960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853E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Отчет по заболеваемости за 2021 год </a:t>
            </a:r>
            <a:endParaRPr lang="ru-RU" sz="2000" b="1" dirty="0">
              <a:solidFill>
                <a:srgbClr val="853E5B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66481"/>
              </p:ext>
            </p:extLst>
          </p:nvPr>
        </p:nvGraphicFramePr>
        <p:xfrm>
          <a:off x="623842" y="736978"/>
          <a:ext cx="7657033" cy="348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918"/>
                <a:gridCol w="701894"/>
                <a:gridCol w="571733"/>
                <a:gridCol w="513013"/>
                <a:gridCol w="574278"/>
                <a:gridCol w="765703"/>
                <a:gridCol w="765733"/>
                <a:gridCol w="701894"/>
                <a:gridCol w="701867"/>
              </a:tblGrid>
              <a:tr h="300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болезни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 случаев</a:t>
                      </a:r>
                      <a:endParaRPr lang="ru-RU" sz="1200" dirty="0"/>
                    </a:p>
                  </a:txBody>
                  <a:tcPr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1-3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От 3-5 лет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38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1704">
                <a:tc>
                  <a:txBody>
                    <a:bodyPr/>
                    <a:lstStyle/>
                    <a:p>
                      <a:endParaRPr lang="ru-RU" sz="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45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ОРВИ, грипп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том числе: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ковид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Ангина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Бронхит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Ветряная оспа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Бронхиальная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астма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Скарлатина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Болезни МПС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Болезни глаз 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ЖКТ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Болезни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кожи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Травма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63343"/>
              </p:ext>
            </p:extLst>
          </p:nvPr>
        </p:nvGraphicFramePr>
        <p:xfrm>
          <a:off x="632389" y="4264350"/>
          <a:ext cx="7674124" cy="227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87"/>
                <a:gridCol w="1282296"/>
                <a:gridCol w="1088878"/>
                <a:gridCol w="1547645"/>
                <a:gridCol w="1378318"/>
              </a:tblGrid>
              <a:tr h="28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Среднесписочный состав детей</a:t>
                      </a: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8DCC"/>
                    </a:solidFill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пропусков на 1 ребёнка по болезни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Средняя продолжительность заболевания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случаев на 1 ребёнка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Индекс здоровья (за год)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Пропущено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болезни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Пропущено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1844</Words>
  <Application>Microsoft Office PowerPoint</Application>
  <PresentationFormat>Экран (4:3)</PresentationFormat>
  <Paragraphs>716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Чащинова Ирина Викторовна</cp:lastModifiedBy>
  <cp:revision>149</cp:revision>
  <dcterms:created xsi:type="dcterms:W3CDTF">2013-11-19T05:52:05Z</dcterms:created>
  <dcterms:modified xsi:type="dcterms:W3CDTF">2022-04-11T08:24:12Z</dcterms:modified>
</cp:coreProperties>
</file>