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7" r:id="rId2"/>
    <p:sldId id="281" r:id="rId3"/>
    <p:sldId id="280" r:id="rId4"/>
    <p:sldId id="283" r:id="rId5"/>
    <p:sldId id="284" r:id="rId6"/>
    <p:sldId id="282" r:id="rId7"/>
    <p:sldId id="285" r:id="rId8"/>
    <p:sldId id="259" r:id="rId9"/>
    <p:sldId id="260" r:id="rId10"/>
    <p:sldId id="279" r:id="rId11"/>
  </p:sldIdLst>
  <p:sldSz cx="9144000" cy="6858000" type="screen4x3"/>
  <p:notesSz cx="6797675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B864B-D8DB-4454-B966-4068ECDBA50A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7415"/>
            <a:ext cx="543814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3106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6663A-2F63-4F02-AE91-092B7A808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134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4AAB-8579-4BE7-A4D7-94C8A759C4F2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4DC6-4C3D-44AD-80D5-E9EEF91038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4AAB-8579-4BE7-A4D7-94C8A759C4F2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4DC6-4C3D-44AD-80D5-E9EEF91038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4AAB-8579-4BE7-A4D7-94C8A759C4F2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4DC6-4C3D-44AD-80D5-E9EEF91038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4AAB-8579-4BE7-A4D7-94C8A759C4F2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4DC6-4C3D-44AD-80D5-E9EEF91038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4AAB-8579-4BE7-A4D7-94C8A759C4F2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4DC6-4C3D-44AD-80D5-E9EEF91038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4AAB-8579-4BE7-A4D7-94C8A759C4F2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4DC6-4C3D-44AD-80D5-E9EEF91038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4AAB-8579-4BE7-A4D7-94C8A759C4F2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4DC6-4C3D-44AD-80D5-E9EEF91038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4AAB-8579-4BE7-A4D7-94C8A759C4F2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4DC6-4C3D-44AD-80D5-E9EEF91038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4AAB-8579-4BE7-A4D7-94C8A759C4F2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4DC6-4C3D-44AD-80D5-E9EEF91038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4AAB-8579-4BE7-A4D7-94C8A759C4F2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4DC6-4C3D-44AD-80D5-E9EEF91038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4AAB-8579-4BE7-A4D7-94C8A759C4F2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4DC6-4C3D-44AD-80D5-E9EEF91038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84AAB-8579-4BE7-A4D7-94C8A759C4F2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54DC6-4C3D-44AD-80D5-E9EEF910382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lmazik.org/index.php#clos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картинки\музыка\1920x1080-desktop-wallpaper-themes-39560514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59024" y="1599808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i="1" cap="all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ОСНОВНАЯ </a:t>
            </a:r>
          </a:p>
          <a:p>
            <a:pPr algn="ctr"/>
            <a:r>
              <a:rPr lang="ru-RU" sz="3400" b="1" i="1" cap="all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ОБРАЗОВАТЕЛЬНАЯ </a:t>
            </a:r>
            <a:r>
              <a:rPr lang="ru-RU" sz="3400" b="1" i="1" cap="all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  <a:endParaRPr lang="ru-RU" sz="3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400" b="1" i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детского сада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 «Карлсон» - </a:t>
            </a:r>
            <a:endParaRPr lang="ru-RU" sz="3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филиала 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 ДОО «Алмазик</a:t>
            </a:r>
            <a:r>
              <a:rPr lang="ru-RU" sz="3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</p:txBody>
      </p:sp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3419872" y="5877272"/>
            <a:ext cx="2786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Мирный</a:t>
            </a:r>
            <a:br>
              <a:rPr lang="ru-RU" altLang="ru-RU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г.</a:t>
            </a:r>
          </a:p>
        </p:txBody>
      </p:sp>
    </p:spTree>
    <p:extLst>
      <p:ext uri="{BB962C8B-B14F-4D97-AF65-F5344CB8AC3E}">
        <p14:creationId xmlns:p14="http://schemas.microsoft.com/office/powerpoint/2010/main" val="266151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картинки\музыка\1920x1080-desktop-wallpaper-themes-39560514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8" descr="E:\картинки\анимашки\дети\detia-81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2" y="1232756"/>
            <a:ext cx="3974193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74276" y="40466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4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</a:p>
          <a:p>
            <a:pPr algn="ctr"/>
            <a:r>
              <a:rPr lang="ru-RU" sz="4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ВНИМАНИЕ!</a:t>
            </a:r>
            <a:endParaRPr lang="ru-RU" sz="4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2971" y="4927114"/>
            <a:ext cx="47387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Ознакомиться с полной версией  Основной образовательной  программы детского сада можно в группах и  в кабинетах заведующего,  старшего воспитателя.            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67988" y="2989143"/>
            <a:ext cx="48965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Прием родителей по общим вопросам заведующим детским садом ведется</a:t>
            </a:r>
          </a:p>
          <a:p>
            <a:pPr algn="ctr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ПН-ЧТ с 14.00-16.00</a:t>
            </a:r>
          </a:p>
          <a:p>
            <a:pPr algn="ctr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старшим воспитателем</a:t>
            </a:r>
          </a:p>
          <a:p>
            <a:pPr lvl="0" algn="ctr"/>
            <a:r>
              <a:rPr lang="ru-RU" sz="2000" b="1" i="1" dirty="0">
                <a:solidFill>
                  <a:srgbClr val="1F497D">
                    <a:lumMod val="75000"/>
                  </a:srgbClr>
                </a:solidFill>
              </a:rPr>
              <a:t>ПН-ЧТ с </a:t>
            </a:r>
            <a:r>
              <a:rPr lang="ru-RU" sz="2000" b="1" i="1" dirty="0" smtClean="0">
                <a:solidFill>
                  <a:srgbClr val="1F497D">
                    <a:lumMod val="75000"/>
                  </a:srgbClr>
                </a:solidFill>
              </a:rPr>
              <a:t>14.00-16.00</a:t>
            </a:r>
            <a:endParaRPr lang="ru-RU" sz="2000" b="1" i="1" dirty="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82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картинки\музыка\1920x1080-desktop-wallpaper-themes-39560514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" y="-3108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705450" y="980728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971600" y="328987"/>
            <a:ext cx="7640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образовательная программа </a:t>
            </a:r>
            <a:endParaRPr lang="ru-RU" altLang="ru-RU" sz="28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49041" y="472592"/>
            <a:ext cx="8822422" cy="104919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 marL="0" marR="0" lvl="0" indent="0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ru-RU" alt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</a:endParaRPr>
          </a:p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рассчитана на воспитанников от 1 </a:t>
            </a:r>
            <a:r>
              <a:rPr lang="ru-RU" altLang="ru-RU" sz="2800" b="1" i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kumimoji="0" lang="ru-RU" alt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до 8-ми лет </a:t>
            </a:r>
            <a:endParaRPr kumimoji="0" lang="ru-RU" altLang="ru-RU" sz="3200" b="1" i="1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3233" y="2943115"/>
            <a:ext cx="1509351" cy="1663880"/>
          </a:xfrm>
          <a:prstGeom prst="rect">
            <a:avLst/>
          </a:prstGeom>
        </p:spPr>
      </p:pic>
      <p:pic>
        <p:nvPicPr>
          <p:cNvPr id="9" name="Рисунок 8" descr="0_6fad9_77e9f46d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64916" y="4795346"/>
            <a:ext cx="4536504" cy="22852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27853" y="1693369"/>
            <a:ext cx="677201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На </a:t>
            </a:r>
            <a:r>
              <a:rPr lang="ru-RU" sz="1600" b="1" dirty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базе нашего детского сада, работает консультационный центр по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оказанию помощи родителям (законным представителям). </a:t>
            </a:r>
            <a:endParaRPr lang="ru-RU" sz="1600" b="1" dirty="0" smtClean="0">
              <a:solidFill>
                <a:srgbClr val="00008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Вы </a:t>
            </a:r>
            <a:r>
              <a:rPr lang="ru-RU" sz="1600" b="1" dirty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получите </a:t>
            </a:r>
            <a:r>
              <a:rPr lang="ru-RU" sz="1600" b="1" u="sng" dirty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бесплатную квалифицированную помощь</a:t>
            </a:r>
            <a:r>
              <a:rPr lang="ru-RU" sz="1600" b="1" dirty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 вопросам развития, воспитания, обучения детей от 2 месяцев до 8 лет, не посещающим дошкольную образовательную организацию, получающим дошкольное образование в форме семейного образования у следующих специалистов: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ru-RU" sz="1600" b="1" dirty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педагога-психолога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ru-RU" sz="1600" b="1" dirty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учителя логопеда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ru-RU" sz="1600" b="1" dirty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старшей медицинской сестры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ru-RU" sz="1600" b="1" dirty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старшего воспитателя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29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:\картинки\музыка\1920x1080-desktop-wallpaper-themes-39560514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95536" y="775684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детском саду функционирует </a:t>
            </a:r>
          </a:p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 возрастных </a:t>
            </a: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групп 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общеразвивающей направленности 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раннего и дошкольного возраста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Сведения на 2022 -2023 учебный год. </a:t>
            </a:r>
            <a:endParaRPr lang="ru-RU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6679" y="2166921"/>
            <a:ext cx="29158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групп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раннего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возраста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(1-3 лет) – 94 воспитанника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28986" y="2040401"/>
            <a:ext cx="56383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Дошкольные группы 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младшая  группа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(3-4 года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– 23 воспитанник</a:t>
            </a:r>
            <a:r>
              <a:rPr lang="en-US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средние группы (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4-5 лет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– 46 воспитанников; 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старшие группы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(5-6 лет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- 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воспитанник</a:t>
            </a:r>
            <a:r>
              <a:rPr lang="en-US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подготовительные к школе группа (6-8 лет) –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47 воспитанников.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6679" y="4382974"/>
            <a:ext cx="7200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Ежегодный контингент детей определяется социальным заказом  (потребностями) родителей воспитанников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вновь поступающих детей в детском саду действует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адаптационный режим. Время пребывания каждого ребенка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рассматривается индивидуально, в зависимости от быстроты его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адаптации. 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E:\картинки\анимашки\дети\detia-442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5083"/>
            <a:ext cx="1296144" cy="987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F:\картинки\анимашки\дети\903975758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154" y="4401102"/>
            <a:ext cx="1300975" cy="19637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575836" y="-35986"/>
            <a:ext cx="5814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i="1" u="sng" kern="0" dirty="0" smtClean="0">
                <a:solidFill>
                  <a:srgbClr val="0099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 </a:t>
            </a:r>
            <a:r>
              <a:rPr lang="ru-RU" sz="2400" b="1" i="1" u="sng" kern="0" dirty="0">
                <a:solidFill>
                  <a:srgbClr val="0099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Возрастные и иные категории</a:t>
            </a:r>
          </a:p>
          <a:p>
            <a:pPr lvl="0" algn="ctr">
              <a:defRPr/>
            </a:pPr>
            <a:r>
              <a:rPr lang="ru-RU" sz="2400" b="1" i="1" u="sng" kern="0" dirty="0">
                <a:solidFill>
                  <a:srgbClr val="0099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детей детского сада</a:t>
            </a:r>
          </a:p>
        </p:txBody>
      </p:sp>
    </p:spTree>
    <p:extLst>
      <p:ext uri="{BB962C8B-B14F-4D97-AF65-F5344CB8AC3E}">
        <p14:creationId xmlns:p14="http://schemas.microsoft.com/office/powerpoint/2010/main" val="213225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картинки\музыка\1920x1080-desktop-wallpaper-themes-39560514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41" y="44624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8398" y="260648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i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реализации основной образовательной программы в детском саду имеется:</a:t>
            </a:r>
            <a:endParaRPr lang="ru-RU" sz="3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376608"/>
            <a:ext cx="8208912" cy="3367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0" indent="-285750" algn="just">
              <a:lnSpc>
                <a:spcPct val="115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физкультурный зал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449580" algn="just">
              <a:lnSpc>
                <a:spcPct val="115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зала для  музыкальных занятий и развлечений на 2 и 3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этаже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 музыкальном зале 3 этажа имеется музей патриотического воспитания);</a:t>
            </a:r>
          </a:p>
          <a:p>
            <a:pPr marL="342900" lvl="0" indent="449580" algn="just">
              <a:lnSpc>
                <a:spcPct val="115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учебный класс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449580" algn="just">
              <a:lnSpc>
                <a:spcPct val="115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кабинет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педагога-психолога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449580" algn="just">
              <a:lnSpc>
                <a:spcPct val="115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прогулочная (сенсорная) комната для детей раннего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449580" algn="just">
              <a:lnSpc>
                <a:spcPct val="115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групповых ячеек, которые разделены на спальные, групповые, приемные и комнаты для гигиенических процедур;</a:t>
            </a:r>
          </a:p>
          <a:p>
            <a:pPr marL="342900" lvl="0" indent="449580" algn="just">
              <a:lnSpc>
                <a:spcPct val="115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территория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детского сада благоустроена.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Уличные групповые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участки оснащены прогулочными верандами,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малыми игровыми формами и песочницами;</a:t>
            </a:r>
          </a:p>
          <a:p>
            <a:pPr marL="342900" lvl="0" indent="449580" algn="just">
              <a:lnSpc>
                <a:spcPct val="115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физического воспитания – спортивная площадка с игровым полем, физкультурный уголок, снаряды для развития равновесия,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метания, ходьбы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бега.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5167544"/>
            <a:ext cx="2242212" cy="14935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040960"/>
            <a:ext cx="2160240" cy="1620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837" y="5040960"/>
            <a:ext cx="2178266" cy="1633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7013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картинки\музыка\1920x1080-desktop-wallpaper-themes-39560514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04" y="33746"/>
            <a:ext cx="9144000" cy="68895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1387229" y="-24900"/>
            <a:ext cx="59995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b="1" i="1" u="sng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Используемые программы</a:t>
            </a:r>
            <a:endParaRPr lang="ru-RU" altLang="ru-RU" sz="2400" i="1" u="sng" dirty="0" smtClean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Горизонтальный свиток 1"/>
          <p:cNvSpPr/>
          <p:nvPr/>
        </p:nvSpPr>
        <p:spPr>
          <a:xfrm>
            <a:off x="3054342" y="373434"/>
            <a:ext cx="2849280" cy="1423916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i="1" dirty="0" smtClean="0">
                <a:ln/>
                <a:solidFill>
                  <a:srgbClr val="9BBB59"/>
                </a:solidFill>
              </a:rPr>
              <a:t>Обязательная часть ООП разработана на основе</a:t>
            </a:r>
            <a:endParaRPr lang="ru-RU" b="1" i="1" dirty="0">
              <a:ln/>
              <a:solidFill>
                <a:srgbClr val="9BBB59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675524" y="3874132"/>
            <a:ext cx="4016928" cy="1904354"/>
          </a:xfrm>
          <a:prstGeom prst="roundRect">
            <a:avLst/>
          </a:prstGeom>
          <a:solidFill>
            <a:srgbClr val="C1DB97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76200" algn="just">
              <a:spcAft>
                <a:spcPts val="0"/>
              </a:spcAft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 музыкальному воспитанию «Ладушки»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И.М. </a:t>
            </a:r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Каплуновой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И.А.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Новоскольцева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заменяет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 в образовательной области «Художественно-эстетическое развитие» (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направление «Музыкальная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деятельность»).</a:t>
            </a:r>
            <a:endParaRPr lang="ru-RU" sz="1200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5720" algn="ctr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7" t="6984" r="19027" b="6858"/>
          <a:stretch/>
        </p:blipFill>
        <p:spPr bwMode="auto">
          <a:xfrm rot="1335393">
            <a:off x="4096347" y="5205387"/>
            <a:ext cx="1161446" cy="1615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61704">
            <a:off x="850326" y="1103847"/>
            <a:ext cx="1072861" cy="15198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Скругленный прямоугольник 7"/>
          <p:cNvSpPr/>
          <p:nvPr/>
        </p:nvSpPr>
        <p:spPr>
          <a:xfrm>
            <a:off x="141451" y="2363038"/>
            <a:ext cx="3456384" cy="1344537"/>
          </a:xfrm>
          <a:prstGeom prst="roundRect">
            <a:avLst/>
          </a:prstGeom>
          <a:solidFill>
            <a:srgbClr val="C1DB97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b="1" i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«Мозаика»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4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образовательная программа дошкольного образования / Под </a:t>
            </a:r>
            <a:r>
              <a:rPr lang="ru-RU" altLang="ru-RU" sz="1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ред. В.Ю. </a:t>
            </a:r>
            <a:r>
              <a:rPr lang="ru-RU" altLang="ru-RU" sz="1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Белькович</a:t>
            </a:r>
            <a:r>
              <a:rPr lang="ru-RU" altLang="ru-RU" sz="1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Н.В. </a:t>
            </a:r>
            <a:r>
              <a:rPr lang="ru-RU" altLang="ru-RU" sz="1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Гребенкиной</a:t>
            </a:r>
            <a:r>
              <a:rPr lang="ru-RU" altLang="ru-RU" sz="1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И.А. </a:t>
            </a:r>
            <a:r>
              <a:rPr lang="ru-RU" altLang="ru-RU" sz="1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КильдышевойМ.А</a:t>
            </a:r>
            <a:r>
              <a:rPr lang="ru-RU" altLang="ru-RU" sz="14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Васильевой 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406731" y="2365593"/>
            <a:ext cx="3456384" cy="1344537"/>
          </a:xfrm>
          <a:prstGeom prst="roundRect">
            <a:avLst/>
          </a:prstGeom>
          <a:solidFill>
            <a:srgbClr val="C1DB97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b="1" i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«Первые шаги»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4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образовательная программа для детей </a:t>
            </a:r>
            <a:r>
              <a:rPr lang="ru-RU" altLang="ru-RU" sz="1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раннего </a:t>
            </a:r>
            <a:r>
              <a:rPr lang="ru-RU" altLang="ru-RU" sz="14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/</a:t>
            </a:r>
            <a:r>
              <a:rPr lang="ru-RU" altLang="ru-RU" sz="1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ред. Е.О. Смирновой, Н.Л. </a:t>
            </a:r>
            <a:r>
              <a:rPr lang="ru-RU" altLang="ru-RU" sz="1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Галигузовой</a:t>
            </a:r>
            <a:r>
              <a:rPr lang="ru-RU" altLang="ru-RU" sz="1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С.Ю. Мещеряковой</a:t>
            </a:r>
            <a:endParaRPr lang="ru-RU" altLang="ru-RU" sz="1400" b="1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1240">
            <a:off x="6920419" y="986242"/>
            <a:ext cx="955091" cy="14565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Стрелка вниз 19"/>
          <p:cNvSpPr/>
          <p:nvPr/>
        </p:nvSpPr>
        <p:spPr>
          <a:xfrm rot="2078056">
            <a:off x="3517164" y="1664394"/>
            <a:ext cx="437184" cy="730997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20037631">
            <a:off x="5221631" y="1660947"/>
            <a:ext cx="437184" cy="730997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18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картинки\музыка\1920x1080-desktop-wallpaper-themes-39560514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04" y="5958"/>
            <a:ext cx="9144000" cy="688954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Горизонтальный свиток 8"/>
          <p:cNvSpPr/>
          <p:nvPr/>
        </p:nvSpPr>
        <p:spPr>
          <a:xfrm>
            <a:off x="2555776" y="-28588"/>
            <a:ext cx="3816424" cy="1329914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i="1" dirty="0" smtClean="0">
                <a:ln/>
                <a:solidFill>
                  <a:srgbClr val="00B050"/>
                </a:solidFill>
              </a:rPr>
              <a:t>Часть формируемая участниками образовательных отношений разработана на основе парциальных программ</a:t>
            </a:r>
            <a:endParaRPr lang="ru-RU" b="1" i="1" dirty="0">
              <a:ln/>
              <a:solidFill>
                <a:srgbClr val="00B05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44896" y="4298126"/>
            <a:ext cx="3131160" cy="2559873"/>
          </a:xfrm>
          <a:prstGeom prst="roundRect">
            <a:avLst/>
          </a:prstGeom>
          <a:solidFill>
            <a:srgbClr val="C1DB97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i="1" kern="0" dirty="0" smtClean="0">
                <a:solidFill>
                  <a:srgbClr val="002060"/>
                </a:solidFill>
                <a:latin typeface="Arial"/>
              </a:rPr>
              <a:t>«</a:t>
            </a:r>
            <a:r>
              <a:rPr lang="ru-RU" altLang="ru-RU" b="1" i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Безопасность» 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4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 формированию основ безопасности жизнедеятельности детей старшего дошкольного возраста. 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4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Авдеева Н.Н., 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4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Князева О.Л, </a:t>
            </a:r>
            <a:r>
              <a:rPr lang="ru-RU" altLang="ru-RU" sz="14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Стеркина</a:t>
            </a:r>
            <a:r>
              <a:rPr lang="ru-RU" altLang="ru-RU" sz="14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Р. Б. 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4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Реализуется в свободной совместной деятельности педагогов и воспитанников согласно модели.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4291" y="1794209"/>
            <a:ext cx="3075723" cy="2469372"/>
          </a:xfrm>
          <a:prstGeom prst="roundRect">
            <a:avLst/>
          </a:prstGeom>
          <a:solidFill>
            <a:srgbClr val="C1DB97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«Цветные ладошки»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Программа</a:t>
            </a:r>
            <a:r>
              <a:rPr lang="ru-RU" sz="1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Times New Roman"/>
                <a:ea typeface="Times New Roman"/>
              </a:rPr>
              <a:t>художественного воспитания, обучения и развития детей 2-7 лет</a:t>
            </a:r>
            <a:endParaRPr lang="ru-RU" sz="1400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И.А. </a:t>
            </a:r>
            <a:r>
              <a:rPr lang="ru-RU" sz="14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Лыковой. Реализуется через факультатив «Палитра красок»</a:t>
            </a:r>
          </a:p>
          <a:p>
            <a:pPr algn="ctr"/>
            <a:r>
              <a:rPr lang="ru-RU" sz="1400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Формирование эстетического отношения и художественных способностей в изобразительной деятельности</a:t>
            </a:r>
            <a:endParaRPr lang="ru-RU" sz="1400" i="1" dirty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932040" y="1342363"/>
            <a:ext cx="3715107" cy="2501521"/>
          </a:xfrm>
          <a:prstGeom prst="roundRect">
            <a:avLst/>
          </a:prstGeom>
          <a:solidFill>
            <a:srgbClr val="C1DB97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>
              <a:tabLst>
                <a:tab pos="180340" algn="l"/>
              </a:tabLst>
            </a:pPr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180340" algn="l"/>
              </a:tabLst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«Республика Саха (Якутия) – край, в котором я живу»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реализуется через факультатив «Край в котором я живу»</a:t>
            </a:r>
          </a:p>
          <a:p>
            <a:pPr lvl="0" algn="ctr">
              <a:tabLst>
                <a:tab pos="180340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1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</a:t>
            </a: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чувства ответственности и уважения к истории и культуре родного края</a:t>
            </a:r>
            <a:r>
              <a:rPr lang="ru-RU" sz="1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.)</a:t>
            </a:r>
            <a:endParaRPr lang="ru-RU" sz="1400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существляется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посредством ежегодного перспективного планирования педагогов детского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сада</a:t>
            </a:r>
          </a:p>
          <a:p>
            <a:pPr algn="ctr">
              <a:tabLst>
                <a:tab pos="180340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>
              <a:tabLst>
                <a:tab pos="180340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62" y="-28588"/>
            <a:ext cx="1654830" cy="19353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00297">
            <a:off x="225912" y="4775402"/>
            <a:ext cx="1697130" cy="1997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5438788" y="4471268"/>
            <a:ext cx="3528392" cy="1796851"/>
          </a:xfrm>
          <a:prstGeom prst="roundRect">
            <a:avLst/>
          </a:prstGeom>
          <a:solidFill>
            <a:srgbClr val="C1DB97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>
              <a:tabLst>
                <a:tab pos="180340" algn="l"/>
              </a:tabLst>
            </a:pP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Конструктивно-модельная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деятельность реализуется по ежегодному перспективному планированию педагогов, через факультатив «Город мастеров»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детей старшего и подготовительного к школе возраста. 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180340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 rot="2078056">
            <a:off x="3367723" y="1175869"/>
            <a:ext cx="437184" cy="730997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3943621" y="1428710"/>
            <a:ext cx="437184" cy="2504346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5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картинки\музыка\1920x1080-desktop-wallpaper-themes-39560514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04" y="5958"/>
            <a:ext cx="9144000" cy="688954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Горизонтальный свиток 8"/>
          <p:cNvSpPr/>
          <p:nvPr/>
        </p:nvSpPr>
        <p:spPr>
          <a:xfrm>
            <a:off x="2555776" y="-28588"/>
            <a:ext cx="3816424" cy="1329914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i="1" dirty="0" smtClean="0">
                <a:ln/>
                <a:solidFill>
                  <a:srgbClr val="00B050"/>
                </a:solidFill>
              </a:rPr>
              <a:t>Рабочая программа воспитания</a:t>
            </a:r>
            <a:endParaRPr lang="ru-RU" b="1" i="1" dirty="0">
              <a:ln/>
              <a:solidFill>
                <a:srgbClr val="00B05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3568" y="3427755"/>
            <a:ext cx="8025277" cy="2253978"/>
          </a:xfrm>
          <a:prstGeom prst="roundRect">
            <a:avLst/>
          </a:prstGeom>
          <a:solidFill>
            <a:srgbClr val="C1DB97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части, формируемой участниками образовательных отношений приоритетными направлениями воспитательной работы являются</a:t>
            </a:r>
            <a:r>
              <a:rPr lang="ru-RU" altLang="ru-RU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-"/>
            </a:pPr>
            <a:r>
              <a:rPr lang="ru-RU" altLang="ru-RU" b="1" i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гражданско-патриотическое</a:t>
            </a:r>
            <a:r>
              <a:rPr lang="ru-RU" altLang="ru-RU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мульти-культурное (реализуются через работу факультатива «Край в котором я живу</a:t>
            </a:r>
            <a:r>
              <a:rPr lang="ru-RU" altLang="ru-RU" b="1" i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285750" indent="-28575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-"/>
            </a:pPr>
            <a:endParaRPr lang="ru-RU" altLang="ru-RU" b="1" i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этико-эстетическое (реализуется через работу факультатива «Палитра красок»).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59973" y="1399728"/>
            <a:ext cx="7600459" cy="1677770"/>
          </a:xfrm>
          <a:prstGeom prst="roundRect">
            <a:avLst/>
          </a:prstGeom>
          <a:solidFill>
            <a:srgbClr val="C1DB97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Основные направления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воспитательной работы детского 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сада: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духовно-нравственное;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гражданско-патриотическое;</a:t>
            </a:r>
            <a:endParaRPr lang="ru-RU" b="1" i="1" dirty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э</a:t>
            </a:r>
            <a:r>
              <a:rPr lang="ru-RU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кологическое;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трудовое;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мульти-культурное.</a:t>
            </a:r>
            <a:endParaRPr lang="ru-RU" b="1" i="1" dirty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2896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картинки\музыка\1920x1080-desktop-wallpaper-themes-39560514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3" y="-2195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1396652" y="75078"/>
            <a:ext cx="65168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 i="1" u="sng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Характеристика взаимодействия педагогического коллектива с семьями воспитанников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372378"/>
              </p:ext>
            </p:extLst>
          </p:nvPr>
        </p:nvGraphicFramePr>
        <p:xfrm>
          <a:off x="309647" y="1063893"/>
          <a:ext cx="8568952" cy="5116061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547995"/>
                <a:gridCol w="1972285"/>
                <a:gridCol w="6048672"/>
              </a:tblGrid>
              <a:tr h="4819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Направления взаимодействия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Формы взаимодействия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950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200" b="1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rgbClr val="002060"/>
                          </a:solidFill>
                          <a:effectLst/>
                        </a:rPr>
                        <a:t>Изучение </a:t>
                      </a: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семьи, запросов, уровня психолого-педагогической компетентности, семейных ценностей</a:t>
                      </a:r>
                      <a:endParaRPr lang="ru-RU" sz="1200" b="1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социологические обследования по определению социального статуса и микроклимата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семьи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беседы (администрация, педагоги, специалисты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)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наблюдения за процессом общения членов семьи с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ребенком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а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effectLst/>
                        </a:rPr>
                        <a:t>нкетирование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проведение мониторинга потребностей семей в дополнительных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услугах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762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200" b="1" i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Информирование родителей</a:t>
                      </a:r>
                      <a:endParaRPr lang="ru-RU" sz="1200" b="1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информационные стенды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выставки детских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работ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личные беседы,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общение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по телефону,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индивидуальные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записки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родительские собрания,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в том числе на платформе 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ZOOM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родительский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клуб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сайт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организации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http://almazik.org/index.php#close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;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передача информации по электронной почте и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телефону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посредством </a:t>
                      </a:r>
                      <a:r>
                        <a:rPr lang="en-US" sz="1200" b="1" baseline="0" dirty="0" err="1" smtClean="0">
                          <a:solidFill>
                            <a:srgbClr val="002060"/>
                          </a:solidFill>
                          <a:effectLst/>
                        </a:rPr>
                        <a:t>sms</a:t>
                      </a:r>
                      <a:r>
                        <a:rPr lang="en-US" sz="12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а также посредством мессенджера </a:t>
                      </a:r>
                      <a:r>
                        <a:rPr lang="en-US" sz="12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WhatsApp;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объявления,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фотогазеты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памятки.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627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Консультирование родителей</a:t>
                      </a:r>
                      <a:endParaRPr lang="ru-RU" sz="1200" b="1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консультации на различную тематику, (индивидуальное, семейное, очное, дистанционное консультирование)</a:t>
                      </a:r>
                    </a:p>
                    <a:p>
                      <a:pPr indent="-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3" y="-2195"/>
            <a:ext cx="1547664" cy="11643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3519" y="-12151"/>
            <a:ext cx="1607183" cy="124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картинки\музыка\1920x1080-desktop-wallpaper-themes-39560514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934344"/>
              </p:ext>
            </p:extLst>
          </p:nvPr>
        </p:nvGraphicFramePr>
        <p:xfrm>
          <a:off x="323528" y="476672"/>
          <a:ext cx="8388424" cy="5223334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536450"/>
                <a:gridCol w="2387955"/>
                <a:gridCol w="5464019"/>
              </a:tblGrid>
              <a:tr h="5157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Направления взаимодействия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Формы взаимодействия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925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Просвещение и обучение родителей</a:t>
                      </a:r>
                      <a:endParaRPr lang="ru-RU" sz="1200" b="1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семинары – практикумы, мастер – классы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по запросу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родителей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по выявленной проблеме (направленность - педагогическая, психологическая, медицинская, семейно-образовательное право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)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приглашение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специалистов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сайт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организации 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  <a:hlinkClick r:id="rId3"/>
                        </a:rPr>
                        <a:t>http://almazik.org/index.php#close</a:t>
                      </a:r>
                      <a:endParaRPr lang="en-US" sz="1200" b="1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с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effectLst/>
                        </a:rPr>
                        <a:t>траница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effectLst/>
                        </a:rPr>
                        <a:t>инстаграм</a:t>
                      </a:r>
                      <a:r>
                        <a:rPr lang="en-US" sz="12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200" b="1" baseline="0" dirty="0" err="1" smtClean="0">
                          <a:solidFill>
                            <a:srgbClr val="002060"/>
                          </a:solidFill>
                          <a:effectLst/>
                        </a:rPr>
                        <a:t>детского</a:t>
                      </a:r>
                      <a:r>
                        <a:rPr lang="en-US" sz="12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200" b="1" baseline="0" dirty="0" err="1" smtClean="0">
                          <a:solidFill>
                            <a:srgbClr val="002060"/>
                          </a:solidFill>
                          <a:effectLst/>
                        </a:rPr>
                        <a:t>сада</a:t>
                      </a:r>
                      <a:r>
                        <a:rPr lang="en-US" sz="12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https://www.instagram.com/detskiisad.13karlson/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и рекомендация других ресурсов сети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Интернет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творческие задания,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тренинги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семинары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подготовка и организация музейных экспозиций в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учреждении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837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rgbClr val="002060"/>
                          </a:solidFill>
                          <a:effectLst/>
                        </a:rPr>
                        <a:t>Совместная деятельность детского сада и семьи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родительский комитет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дни открытых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дверей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организация совместных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праздников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совместная проектная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деятельность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выставки совместного семейного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творчества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семейные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фотоколлажи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с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effectLst/>
                        </a:rPr>
                        <a:t>убботники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э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effectLst/>
                        </a:rPr>
                        <a:t>кскурсии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досуги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с активным вовлечением родителей.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297720"/>
            <a:ext cx="1547664" cy="15365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2786" y="5445223"/>
            <a:ext cx="1641214" cy="1319407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221360"/>
              </p:ext>
            </p:extLst>
          </p:nvPr>
        </p:nvGraphicFramePr>
        <p:xfrm>
          <a:off x="1840726" y="5733256"/>
          <a:ext cx="5638800" cy="125577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38800"/>
              </a:tblGrid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В случае неблагоприятной эпидемиологической ситуации в регионе (в детском саду) вся работа ведется дистанционно с использованием различных интернет ресурсов.</a:t>
                      </a:r>
                    </a:p>
                    <a:p>
                      <a:pPr algn="ctr"/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97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2794</TotalTime>
  <Words>866</Words>
  <Application>Microsoft Office PowerPoint</Application>
  <PresentationFormat>Экран (4:3)</PresentationFormat>
  <Paragraphs>176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Century Gothic</vt:lpstr>
      <vt:lpstr>DejaVu Sans</vt:lpstr>
      <vt:lpstr>Symbol</vt:lpstr>
      <vt:lpstr>Times New Roman</vt:lpstr>
      <vt:lpstr>Wingdings</vt:lpstr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ds-6</dc:creator>
  <cp:lastModifiedBy>Шупилко Людмила Александровна</cp:lastModifiedBy>
  <cp:revision>133</cp:revision>
  <cp:lastPrinted>2020-10-19T04:11:52Z</cp:lastPrinted>
  <dcterms:created xsi:type="dcterms:W3CDTF">2015-03-30T09:57:11Z</dcterms:created>
  <dcterms:modified xsi:type="dcterms:W3CDTF">2022-08-24T06:53:42Z</dcterms:modified>
</cp:coreProperties>
</file>