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855E-FFFA-42DB-9937-C5208EF982D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DD37-AE6E-4473-AEA5-8915BCB8770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17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855E-FFFA-42DB-9937-C5208EF982D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DD37-AE6E-4473-AEA5-8915BCB87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855E-FFFA-42DB-9937-C5208EF982D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DD37-AE6E-4473-AEA5-8915BCB87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45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855E-FFFA-42DB-9937-C5208EF982D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DD37-AE6E-4473-AEA5-8915BCB8770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8796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855E-FFFA-42DB-9937-C5208EF982D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DD37-AE6E-4473-AEA5-8915BCB87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801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855E-FFFA-42DB-9937-C5208EF982D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DD37-AE6E-4473-AEA5-8915BCB8770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2456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855E-FFFA-42DB-9937-C5208EF982D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DD37-AE6E-4473-AEA5-8915BCB87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639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855E-FFFA-42DB-9937-C5208EF982D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DD37-AE6E-4473-AEA5-8915BCB87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110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855E-FFFA-42DB-9937-C5208EF982D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DD37-AE6E-4473-AEA5-8915BCB87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89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855E-FFFA-42DB-9937-C5208EF982D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DD37-AE6E-4473-AEA5-8915BCB87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3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855E-FFFA-42DB-9937-C5208EF982D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DD37-AE6E-4473-AEA5-8915BCB87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97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855E-FFFA-42DB-9937-C5208EF982D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DD37-AE6E-4473-AEA5-8915BCB87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43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855E-FFFA-42DB-9937-C5208EF982D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DD37-AE6E-4473-AEA5-8915BCB87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73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855E-FFFA-42DB-9937-C5208EF982D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DD37-AE6E-4473-AEA5-8915BCB87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0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855E-FFFA-42DB-9937-C5208EF982D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DD37-AE6E-4473-AEA5-8915BCB87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25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855E-FFFA-42DB-9937-C5208EF982D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DD37-AE6E-4473-AEA5-8915BCB87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16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855E-FFFA-42DB-9937-C5208EF982D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DD37-AE6E-4473-AEA5-8915BCB87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29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8E7855E-FFFA-42DB-9937-C5208EF982D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86DD37-AE6E-4473-AEA5-8915BCB87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3202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wall762989227_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5865" y="3904252"/>
            <a:ext cx="6400800" cy="194733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№20 «Колобок» – филиала АН ДОО «Алмазик»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7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idx="1"/>
          </p:nvPr>
        </p:nvSpPr>
        <p:spPr>
          <a:xfrm>
            <a:off x="1817032" y="139986"/>
            <a:ext cx="8534400" cy="64873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бразовательная программа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708169" y="886833"/>
            <a:ext cx="7289279" cy="126114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mpd="dbl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endParaRPr lang="ru-RU" sz="2400" dirty="0" smtClean="0">
              <a:solidFill>
                <a:srgbClr val="291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 3" panose="05040102010807070707" pitchFamily="18" charset="2"/>
              <a:buNone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содержание и организацию деятельности детей </a:t>
            </a:r>
          </a:p>
          <a:p>
            <a:pPr marL="0" indent="0" algn="ctr">
              <a:buFont typeface="Wingdings 3" panose="05040102010807070707" pitchFamily="18" charset="2"/>
              <a:buNone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 до 8 лет с учетом их возрастных, индивидуальных и  психологических возможностей по основным направлениям развития</a:t>
            </a:r>
            <a:r>
              <a:rPr lang="ru-RU" sz="2400" dirty="0" smtClean="0">
                <a:solidFill>
                  <a:srgbClr val="29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3" panose="05040102010807070707" pitchFamily="18" charset="2"/>
              <a:buNone/>
            </a:pPr>
            <a:endParaRPr lang="ru-RU" sz="2400" dirty="0">
              <a:solidFill>
                <a:srgbClr val="E3721D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782397"/>
              </p:ext>
            </p:extLst>
          </p:nvPr>
        </p:nvGraphicFramePr>
        <p:xfrm>
          <a:off x="483967" y="2467071"/>
          <a:ext cx="6304835" cy="1722858"/>
        </p:xfrm>
        <a:graphic>
          <a:graphicData uri="http://schemas.openxmlformats.org/drawingml/2006/table">
            <a:tbl>
              <a:tblPr/>
              <a:tblGrid>
                <a:gridCol w="1382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8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0741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Группы общеразвивающей</a:t>
                      </a:r>
                      <a:r>
                        <a:rPr lang="ru-RU" sz="1600" baseline="0" dirty="0" smtClean="0"/>
                        <a:t> направленности</a:t>
                      </a:r>
                      <a:endParaRPr lang="ru-RU" sz="1600" dirty="0"/>
                    </a:p>
                  </a:txBody>
                  <a:tcPr>
                    <a:lnL w="19050" cmpd="sng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mpd="sng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Данные освоения</a:t>
                      </a:r>
                      <a:r>
                        <a:rPr lang="ru-RU" sz="1600" baseline="0" dirty="0" smtClean="0"/>
                        <a:t> образовательной программы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mpd="sng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Возраст на начало обучения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Возраст завершения обучения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Возможная длительность обучения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0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1- 2 года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6-7/8 лет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5-7 лет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904641"/>
              </p:ext>
            </p:extLst>
          </p:nvPr>
        </p:nvGraphicFramePr>
        <p:xfrm>
          <a:off x="7295675" y="2467071"/>
          <a:ext cx="4267705" cy="1737360"/>
        </p:xfrm>
        <a:graphic>
          <a:graphicData uri="http://schemas.openxmlformats.org/drawingml/2006/table">
            <a:tbl>
              <a:tblPr/>
              <a:tblGrid>
                <a:gridCol w="4267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21708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Адаптация</a:t>
                      </a:r>
                      <a:r>
                        <a:rPr kumimoji="0" lang="ru-RU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к условиям детского сада 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осуществляется согласно 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адаптационного режима и 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индивидуального подхода к каждому ребенку</a:t>
                      </a:r>
                      <a:endParaRPr kumimoji="0" lang="ru-RU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9050" cmpd="sng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mpd="sng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09" y="4481940"/>
            <a:ext cx="7585338" cy="205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5972" y="5702919"/>
            <a:ext cx="1647645" cy="590665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Мини -музей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0800000" flipV="1">
            <a:off x="4268052" y="776377"/>
            <a:ext cx="3183148" cy="22514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имеется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" r="9852" b="14966"/>
          <a:stretch/>
        </p:blipFill>
        <p:spPr>
          <a:xfrm>
            <a:off x="5469146" y="4511540"/>
            <a:ext cx="2311880" cy="11971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8563">
            <a:off x="3933643" y="3510460"/>
            <a:ext cx="2130725" cy="12508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1985" r="-1478" b="9126"/>
          <a:stretch/>
        </p:blipFill>
        <p:spPr>
          <a:xfrm>
            <a:off x="612475" y="921038"/>
            <a:ext cx="3122762" cy="1932317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296263" y="2853356"/>
            <a:ext cx="2025571" cy="45599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dirty="0" smtClean="0"/>
              <a:t>Спортивный зал</a:t>
            </a:r>
            <a:endParaRPr lang="ru-RU" sz="1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t="4945" r="6967"/>
          <a:stretch/>
        </p:blipFill>
        <p:spPr>
          <a:xfrm>
            <a:off x="8051317" y="921038"/>
            <a:ext cx="2794964" cy="1932317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9911751" y="2820839"/>
            <a:ext cx="1765531" cy="4420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dirty="0" smtClean="0"/>
              <a:t>2 прогулочных участков</a:t>
            </a:r>
            <a:endParaRPr lang="ru-RU" sz="14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4" y="4069947"/>
            <a:ext cx="2941607" cy="1733594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2296263" y="5508210"/>
            <a:ext cx="1811547" cy="7894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100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 rot="10218306" flipV="1">
            <a:off x="3730130" y="4947475"/>
            <a:ext cx="1962608" cy="7653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dirty="0" smtClean="0"/>
              <a:t>2 разновозрастные группы</a:t>
            </a:r>
            <a:endParaRPr lang="ru-RU" sz="14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31" r="9159" b="24805"/>
          <a:stretch/>
        </p:blipFill>
        <p:spPr>
          <a:xfrm>
            <a:off x="8051317" y="4069947"/>
            <a:ext cx="2794964" cy="1733594"/>
          </a:xfrm>
          <a:prstGeom prst="rect">
            <a:avLst/>
          </a:prstGeom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9407871" y="5584739"/>
            <a:ext cx="2269412" cy="6363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dirty="0" smtClean="0"/>
              <a:t>Класс по экологии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3690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8921" y="392502"/>
            <a:ext cx="3266386" cy="1125747"/>
          </a:xfrm>
        </p:spPr>
        <p:txBody>
          <a:bodyPr/>
          <a:lstStyle/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b="1" u="sng" kern="0" dirty="0">
                <a:solidFill>
                  <a:srgbClr val="C00000"/>
                </a:solidFill>
                <a:latin typeface="Century" pitchFamily="18" charset="0"/>
                <a:ea typeface="Calibri"/>
                <a:cs typeface="Times New Roman"/>
              </a:rPr>
              <a:t>Возрастные категории</a:t>
            </a:r>
          </a:p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b="1" u="sng" kern="0" dirty="0">
                <a:solidFill>
                  <a:srgbClr val="C00000"/>
                </a:solidFill>
                <a:latin typeface="Century" pitchFamily="18" charset="0"/>
                <a:ea typeface="Calibri"/>
                <a:cs typeface="Times New Roman"/>
              </a:rPr>
              <a:t>детей детского сада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81409" y="1200097"/>
            <a:ext cx="76777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srgbClr val="29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2023-2024 учебном году в детском </a:t>
            </a:r>
            <a:r>
              <a:rPr lang="ru-RU" b="1" dirty="0">
                <a:solidFill>
                  <a:srgbClr val="29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саду </a:t>
            </a:r>
            <a:endParaRPr lang="ru-RU" b="1" dirty="0" smtClean="0">
              <a:solidFill>
                <a:srgbClr val="291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29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 </a:t>
            </a:r>
            <a:r>
              <a:rPr lang="ru-RU" b="1" dirty="0">
                <a:solidFill>
                  <a:srgbClr val="29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rgbClr val="29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общеразвивающей направленности</a:t>
            </a:r>
          </a:p>
          <a:p>
            <a:pPr algn="ctr"/>
            <a:endParaRPr lang="ru-RU" sz="1200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6462543" y="2286143"/>
            <a:ext cx="4416724" cy="3588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788038" y="3525059"/>
            <a:ext cx="4655229" cy="8875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A219AD"/>
                </a:solidFill>
                <a:latin typeface="Times New Roman" charset="0"/>
              </a:rPr>
              <a:t>Разновозрастная группа старшего возраста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A219AD"/>
                </a:solidFill>
                <a:latin typeface="Times New Roman" charset="0"/>
              </a:rPr>
              <a:t>«Подснежник»</a:t>
            </a:r>
            <a:endParaRPr lang="ru-RU" b="1" dirty="0">
              <a:solidFill>
                <a:srgbClr val="A219AD"/>
              </a:solidFill>
              <a:latin typeface="Times New Roman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724779" y="2286143"/>
            <a:ext cx="4718489" cy="88755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A219AD"/>
                </a:solidFill>
                <a:latin typeface="Times New Roman" charset="0"/>
              </a:rPr>
              <a:t>Разновозрастная группа старшего возраста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A219AD"/>
                </a:solidFill>
                <a:latin typeface="Times New Roman" charset="0"/>
              </a:rPr>
              <a:t>«</a:t>
            </a:r>
            <a:r>
              <a:rPr lang="ru-RU" b="1" dirty="0" err="1" smtClean="0">
                <a:solidFill>
                  <a:srgbClr val="A219AD"/>
                </a:solidFill>
                <a:latin typeface="Times New Roman" charset="0"/>
              </a:rPr>
              <a:t>Күнчээн</a:t>
            </a:r>
            <a:r>
              <a:rPr lang="ru-RU" b="1" dirty="0" smtClean="0">
                <a:solidFill>
                  <a:srgbClr val="A219AD"/>
                </a:solidFill>
                <a:latin typeface="Times New Roman" charset="0"/>
              </a:rPr>
              <a:t>»»</a:t>
            </a:r>
            <a:endParaRPr lang="ru-RU" b="1" dirty="0">
              <a:solidFill>
                <a:srgbClr val="A219AD"/>
              </a:solidFill>
              <a:latin typeface="Times New Roman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88037" y="5003820"/>
            <a:ext cx="4655229" cy="870769"/>
          </a:xfrm>
          <a:prstGeom prst="rect">
            <a:avLst/>
          </a:prstGeom>
          <a:solidFill>
            <a:srgbClr val="FEBE9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910C0"/>
                </a:solidFill>
                <a:effectLst/>
                <a:latin typeface="Times New Roman" charset="0"/>
              </a:rPr>
              <a:t>Ежегодный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2910C0"/>
                </a:solidFill>
                <a:effectLst/>
                <a:latin typeface="Times New Roman" charset="0"/>
              </a:rPr>
              <a:t> контингент детей определяется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2910C0"/>
                </a:solidFill>
                <a:effectLst/>
                <a:latin typeface="Times New Roman" charset="0"/>
              </a:rPr>
              <a:t>социальным заказом родителей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2910C0"/>
                </a:solidFill>
                <a:effectLst/>
                <a:latin typeface="Times New Roman" charset="0"/>
              </a:rPr>
              <a:t> воспитанников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2910C0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33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99759" y="4230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kern="0" dirty="0">
                <a:solidFill>
                  <a:srgbClr val="FF0000"/>
                </a:solidFill>
              </a:rPr>
              <a:t>Обязательная часть </a:t>
            </a:r>
            <a:r>
              <a:rPr lang="ru-RU" kern="0" dirty="0" smtClean="0">
                <a:solidFill>
                  <a:srgbClr val="FF0000"/>
                </a:solidFill>
              </a:rPr>
              <a:t>ОП </a:t>
            </a:r>
            <a:r>
              <a:rPr lang="ru-RU" kern="0" dirty="0">
                <a:solidFill>
                  <a:srgbClr val="FF0000"/>
                </a:solidFill>
              </a:rPr>
              <a:t>детского сада </a:t>
            </a:r>
            <a:r>
              <a:rPr lang="ru-RU" kern="0" dirty="0" smtClean="0">
                <a:solidFill>
                  <a:srgbClr val="FF0000"/>
                </a:solidFill>
              </a:rPr>
              <a:t> разработана в соответствии</a:t>
            </a:r>
            <a:endParaRPr lang="ru-RU" kern="0" dirty="0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4295163" y="1382685"/>
            <a:ext cx="4077049" cy="1656184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Федеральной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образовательной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программой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4519" y="3352204"/>
            <a:ext cx="5964194" cy="93911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Часть, формируемая участниками </a:t>
            </a:r>
            <a:r>
              <a:rPr lang="ru-RU" sz="140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14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в форме факультативов </a:t>
            </a:r>
            <a:r>
              <a:rPr lang="ru-RU" sz="140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старшего возраста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учетом парциальных программ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36822" y="4629665"/>
            <a:ext cx="4135394" cy="19853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 «Сюльдюкар – колыбель эвенков» по ознакомлению детей с эвенкийской культурой разработанная педагогическим коллективом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28021" y="4629665"/>
            <a:ext cx="4168347" cy="1985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 «Айыл5а о5ото – Дитя природы» разработанная педагогическим коллективом исходя из программы «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Эркээйи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под. ред. А.П.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Оконешниковой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1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3668897" y="180318"/>
            <a:ext cx="4899804" cy="6987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 «Сюльдюкар – колыбель эвенков»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475044" y="683968"/>
            <a:ext cx="3833893" cy="2196651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 воспитание детей дошкольного возраста, в свете обычаев и традиций предков, изучение фольклорного наследия, народной песни, культуры народа.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941128" y="683968"/>
            <a:ext cx="4843462" cy="2196651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возрождение и использование системы дошкольной работы многовекового опыта народной педагогики;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воспитания в детях уважения к культуре и традициям своего народа, к историческому прошлому, интерес к жизни своего села, страны, любви к родной природе, к родному языку,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Обогащение словаря детей через народные сказки, присказки,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поговорки, народные игры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30" y="2992583"/>
            <a:ext cx="10488859" cy="372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938413" y="3701512"/>
            <a:ext cx="4011827" cy="214587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с первых лет жизни гуманной, социально –активной, творческой личности, способный понимать и любить окружающий мир, природу и бережно относиться к ним, прогнозировать возможные последствия своих поступков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891843" y="3701512"/>
            <a:ext cx="5532872" cy="214587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воспитание в детях любви и бережного отношения к родной природе;</a:t>
            </a:r>
          </a:p>
          <a:p>
            <a:pPr algn="just"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-возрождение и использование  народной легенды, благословляющие землю, животный мир, охоту, преклоняющиеся перед матерью-землей, вносить их  модель в повседневную жизнь;</a:t>
            </a:r>
          </a:p>
          <a:p>
            <a:pPr algn="just"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воспитывать в детях чувство хозяина, хозяйского отношения к своему дому, родной земле, привлекать их к работе.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410156" y="405442"/>
            <a:ext cx="4094825" cy="2562045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«Дитя природы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Айыл5а о5ото»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37" y="468349"/>
            <a:ext cx="175302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7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65" y="167505"/>
            <a:ext cx="9437297" cy="63159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18319" y="5790837"/>
            <a:ext cx="2147976" cy="57796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Страница на сайте </a:t>
            </a:r>
            <a:r>
              <a:rPr lang="ru-RU" sz="1000" dirty="0" err="1" smtClean="0"/>
              <a:t>Вконтакте</a:t>
            </a:r>
            <a:r>
              <a:rPr lang="ru-RU" sz="1000" dirty="0" smtClean="0"/>
              <a:t> </a:t>
            </a:r>
            <a:r>
              <a:rPr lang="en-US" sz="1000" dirty="0" smtClean="0">
                <a:hlinkClick r:id="rId3"/>
              </a:rPr>
              <a:t>http</a:t>
            </a:r>
            <a:r>
              <a:rPr lang="ru-RU" sz="1000" dirty="0" smtClean="0">
                <a:hlinkClick r:id="rId3"/>
              </a:rPr>
              <a:t>://</a:t>
            </a:r>
            <a:r>
              <a:rPr lang="en-US" sz="1000" dirty="0" smtClean="0">
                <a:hlinkClick r:id="rId3"/>
              </a:rPr>
              <a:t>vk.com</a:t>
            </a:r>
            <a:r>
              <a:rPr lang="ru-RU" sz="1000" dirty="0" smtClean="0">
                <a:hlinkClick r:id="rId3"/>
              </a:rPr>
              <a:t>/</a:t>
            </a:r>
            <a:r>
              <a:rPr lang="en-US" sz="1000" dirty="0" smtClean="0">
                <a:hlinkClick r:id="rId3"/>
              </a:rPr>
              <a:t>wall762989227_1</a:t>
            </a:r>
            <a:endParaRPr lang="ru-RU" sz="1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538823" y="5676182"/>
            <a:ext cx="4356339" cy="8072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bg1"/>
                </a:solidFill>
              </a:rPr>
              <a:t>Тематические </a:t>
            </a:r>
            <a:r>
              <a:rPr lang="ru-RU" sz="900" dirty="0" err="1">
                <a:solidFill>
                  <a:schemeClr val="bg1"/>
                </a:solidFill>
              </a:rPr>
              <a:t>видеоконсультации</a:t>
            </a:r>
            <a:r>
              <a:rPr lang="ru-RU" sz="900" dirty="0">
                <a:solidFill>
                  <a:schemeClr val="bg1"/>
                </a:solidFill>
              </a:rPr>
              <a:t> в </a:t>
            </a:r>
            <a:r>
              <a:rPr lang="en-US" sz="900" dirty="0" smtClean="0">
                <a:solidFill>
                  <a:schemeClr val="bg1"/>
                </a:solidFill>
              </a:rPr>
              <a:t>YouTube</a:t>
            </a:r>
            <a:r>
              <a:rPr lang="ru-RU" sz="900" dirty="0" smtClean="0">
                <a:solidFill>
                  <a:schemeClr val="bg1"/>
                </a:solidFill>
              </a:rPr>
              <a:t>, онлайн консультации и мастер-классы. Консультационные материалы и рекомендации, тематические конкурсы на групповых чатах в мессенджере </a:t>
            </a:r>
            <a:r>
              <a:rPr lang="en-US" sz="900" dirty="0" err="1" smtClean="0">
                <a:solidFill>
                  <a:schemeClr val="bg1"/>
                </a:solidFill>
              </a:rPr>
              <a:t>Watsapp</a:t>
            </a:r>
            <a:r>
              <a:rPr lang="ru-RU" sz="900" dirty="0"/>
              <a:t>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1008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520906" y="756450"/>
            <a:ext cx="5525289" cy="1477327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Понедельник – четверг с 08.00 – 17.30</a:t>
            </a:r>
            <a:br>
              <a:rPr lang="ru-RU" sz="1800" dirty="0" smtClean="0"/>
            </a:br>
            <a:r>
              <a:rPr lang="ru-RU" sz="1800" dirty="0" smtClean="0"/>
              <a:t>Пятница  с 08.00 – 12.00</a:t>
            </a:r>
            <a:br>
              <a:rPr lang="ru-RU" sz="1800" dirty="0" smtClean="0"/>
            </a:br>
            <a:r>
              <a:rPr lang="ru-RU" sz="1800" dirty="0" smtClean="0"/>
              <a:t>Перерыв на обед с 12.30-14.00</a:t>
            </a:r>
            <a:br>
              <a:rPr lang="ru-RU" sz="1800" dirty="0" smtClean="0"/>
            </a:br>
            <a:r>
              <a:rPr lang="ru-RU" sz="1800" dirty="0" smtClean="0"/>
              <a:t>Выходные дни – суббота, воскресенье</a:t>
            </a:r>
            <a:endParaRPr lang="ru-RU" sz="1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684" y="2516721"/>
            <a:ext cx="7868450" cy="248194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92036" y="756450"/>
            <a:ext cx="4310334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Ознакомиться с полной версией </a:t>
            </a:r>
            <a:r>
              <a:rPr lang="ru-RU" dirty="0"/>
              <a:t>О</a:t>
            </a:r>
            <a:r>
              <a:rPr lang="ru-RU" dirty="0" smtClean="0"/>
              <a:t>бразовательной программы детского сада можно в каждой группе и в кабинете заведующего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69744" y="5128060"/>
            <a:ext cx="441672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4400" b="1" cap="none" spc="0" dirty="0" smtClean="0">
                <a:ln w="24500" cmpd="dbl">
                  <a:solidFill>
                    <a:srgbClr val="FFCC66"/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ru-RU" sz="4400" b="1" cap="none" spc="0" dirty="0" smtClean="0">
                <a:ln w="24500" cmpd="dbl">
                  <a:solidFill>
                    <a:srgbClr val="FFCC66"/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/>
            <a:r>
              <a:rPr lang="ru-RU" sz="4400" b="1" cap="none" spc="0" dirty="0" smtClean="0">
                <a:ln w="24500" cmpd="dbl">
                  <a:solidFill>
                    <a:srgbClr val="FFCC66"/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eorgia" pitchFamily="18" charset="0"/>
              </a:rPr>
              <a:t>за внимание!</a:t>
            </a:r>
            <a:endParaRPr lang="ru-RU" sz="4400" b="1" cap="none" spc="0" dirty="0">
              <a:ln w="24500" cmpd="dbl">
                <a:solidFill>
                  <a:srgbClr val="FFCC66"/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8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625</TotalTime>
  <Words>470</Words>
  <Application>Microsoft Office PowerPoint</Application>
  <PresentationFormat>Широкоэкранный</PresentationFormat>
  <Paragraphs>67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Calibri</vt:lpstr>
      <vt:lpstr>Century</vt:lpstr>
      <vt:lpstr>Century Gothic</vt:lpstr>
      <vt:lpstr>Georgia</vt:lpstr>
      <vt:lpstr>Times New Roman</vt:lpstr>
      <vt:lpstr>Wingdings 3</vt:lpstr>
      <vt:lpstr>Сектор</vt:lpstr>
      <vt:lpstr>образовательная программа</vt:lpstr>
      <vt:lpstr>Презентация PowerPoint</vt:lpstr>
      <vt:lpstr>Мини -музей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Понедельник – четверг с 08.00 – 17.30 Пятница  с 08.00 – 12.00 Перерыв на обед с 12.30-14.00 Выходные дни – суббота, воскресенье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образовательная программа</dc:title>
  <dc:creator>Спиридонова Валентина Николаевна</dc:creator>
  <cp:lastModifiedBy>Булгакова Нина Ильинична</cp:lastModifiedBy>
  <cp:revision>33</cp:revision>
  <dcterms:created xsi:type="dcterms:W3CDTF">2022-08-15T00:52:12Z</dcterms:created>
  <dcterms:modified xsi:type="dcterms:W3CDTF">2024-06-09T23:14:44Z</dcterms:modified>
</cp:coreProperties>
</file>