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0" r:id="rId5"/>
    <p:sldId id="275" r:id="rId6"/>
    <p:sldId id="271" r:id="rId7"/>
    <p:sldId id="272" r:id="rId8"/>
    <p:sldId id="264" r:id="rId9"/>
    <p:sldId id="267" r:id="rId10"/>
    <p:sldId id="274" r:id="rId11"/>
    <p:sldId id="273" r:id="rId12"/>
    <p:sldId id="265" r:id="rId1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AFB6"/>
    <a:srgbClr val="FCB414"/>
    <a:srgbClr val="FDCC5F"/>
    <a:srgbClr val="318388"/>
    <a:srgbClr val="074D67"/>
    <a:srgbClr val="981437"/>
    <a:srgbClr val="87CED3"/>
    <a:srgbClr val="C2C923"/>
    <a:srgbClr val="CB1B4A"/>
    <a:srgbClr val="053A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266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01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77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03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6219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45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178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4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434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23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8829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B761D-B6A5-40B2-9BC0-67404C9F113C}" type="datetimeFigureOut">
              <a:rPr kumimoji="1" lang="ja-JP" altLang="en-US" smtClean="0"/>
              <a:t>2026/5/28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D1AE0-C52B-4554-A1A2-9EEB16144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39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131805" y="903978"/>
            <a:ext cx="8863914" cy="3933644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428749" y="1718283"/>
            <a:ext cx="627787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ОБРАЗОВАТЕЛЬНАЯ ПРОГРАММА</a:t>
            </a:r>
            <a:endParaRPr lang="en-US" alt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ru-RU" alt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для групп общеразвивающей направленности</a:t>
            </a:r>
            <a:endParaRPr lang="en-US" altLang="ru-RU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ru-RU" altLang="ru-RU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3174655" y="6318499"/>
            <a:ext cx="2786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г. Мирный</a:t>
            </a:r>
            <a:b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</a:b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8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</p:txBody>
      </p:sp>
      <p:pic>
        <p:nvPicPr>
          <p:cNvPr id="11" name="Рисунок 4"/>
          <p:cNvPicPr preferRelativeResize="0"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5116" b="15116"/>
          <a:stretch/>
        </p:blipFill>
        <p:spPr bwMode="auto">
          <a:xfrm>
            <a:off x="3343686" y="3576095"/>
            <a:ext cx="2448000" cy="2448000"/>
          </a:xfrm>
          <a:prstGeom prst="ellipse">
            <a:avLst/>
          </a:prstGeom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224286" y="2870800"/>
            <a:ext cx="868679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ru-RU" altLang="ru-RU" sz="1400" b="1" i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Д</a:t>
            </a:r>
            <a:r>
              <a:rPr lang="ru-RU" altLang="ru-RU" sz="1400" b="1" i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етского сада №54 «Белоснежка» -</a:t>
            </a:r>
            <a:r>
              <a:rPr lang="ru-RU" altLang="ru-RU" sz="1400" i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altLang="ru-RU" sz="1400" b="1" i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филиала АН ДОО «</a:t>
            </a:r>
            <a:r>
              <a:rPr lang="ru-RU" altLang="ru-RU" sz="1400" b="1" i="1" dirty="0" err="1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Алмазик</a:t>
            </a:r>
            <a:r>
              <a:rPr lang="ru-RU" altLang="ru-RU" sz="1400" b="1" i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»</a:t>
            </a:r>
            <a:endParaRPr lang="ru-RU" altLang="ru-RU" sz="1400" i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2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 rot="6289962" flipH="1">
            <a:off x="8246002" y="4233091"/>
            <a:ext cx="833859" cy="833859"/>
          </a:xfrm>
          <a:prstGeom prst="ellipse">
            <a:avLst/>
          </a:prstGeom>
          <a:solidFill>
            <a:srgbClr val="42AFB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円/楕円 2"/>
          <p:cNvSpPr/>
          <p:nvPr/>
        </p:nvSpPr>
        <p:spPr>
          <a:xfrm rot="6289962" flipH="1">
            <a:off x="8207593" y="4867586"/>
            <a:ext cx="488871" cy="488871"/>
          </a:xfrm>
          <a:prstGeom prst="ellipse">
            <a:avLst/>
          </a:prstGeom>
          <a:solidFill>
            <a:srgbClr val="C2C92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-8519" y="1125284"/>
            <a:ext cx="9144000" cy="3052305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5" name="ホームベース 28"/>
          <p:cNvSpPr/>
          <p:nvPr/>
        </p:nvSpPr>
        <p:spPr>
          <a:xfrm rot="5400000">
            <a:off x="7626392" y="475708"/>
            <a:ext cx="1694066" cy="712866"/>
          </a:xfrm>
          <a:custGeom>
            <a:avLst/>
            <a:gdLst>
              <a:gd name="connsiteX0" fmla="*/ 0 w 1950098"/>
              <a:gd name="connsiteY0" fmla="*/ 0 h 1042625"/>
              <a:gd name="connsiteX1" fmla="*/ 1428786 w 1950098"/>
              <a:gd name="connsiteY1" fmla="*/ 0 h 1042625"/>
              <a:gd name="connsiteX2" fmla="*/ 1950098 w 1950098"/>
              <a:gd name="connsiteY2" fmla="*/ 521313 h 1042625"/>
              <a:gd name="connsiteX3" fmla="*/ 1428786 w 1950098"/>
              <a:gd name="connsiteY3" fmla="*/ 1042625 h 1042625"/>
              <a:gd name="connsiteX4" fmla="*/ 0 w 1950098"/>
              <a:gd name="connsiteY4" fmla="*/ 1042625 h 1042625"/>
              <a:gd name="connsiteX5" fmla="*/ 0 w 1950098"/>
              <a:gd name="connsiteY5" fmla="*/ 0 h 1042625"/>
              <a:gd name="connsiteX0" fmla="*/ 0 w 1428786"/>
              <a:gd name="connsiteY0" fmla="*/ 0 h 1042625"/>
              <a:gd name="connsiteX1" fmla="*/ 1428786 w 1428786"/>
              <a:gd name="connsiteY1" fmla="*/ 0 h 1042625"/>
              <a:gd name="connsiteX2" fmla="*/ 886408 w 1428786"/>
              <a:gd name="connsiteY2" fmla="*/ 511982 h 1042625"/>
              <a:gd name="connsiteX3" fmla="*/ 1428786 w 1428786"/>
              <a:gd name="connsiteY3" fmla="*/ 1042625 h 1042625"/>
              <a:gd name="connsiteX4" fmla="*/ 0 w 1428786"/>
              <a:gd name="connsiteY4" fmla="*/ 1042625 h 1042625"/>
              <a:gd name="connsiteX5" fmla="*/ 0 w 1428786"/>
              <a:gd name="connsiteY5" fmla="*/ 0 h 1042625"/>
              <a:gd name="connsiteX0" fmla="*/ 0 w 1428786"/>
              <a:gd name="connsiteY0" fmla="*/ 0 h 1042625"/>
              <a:gd name="connsiteX1" fmla="*/ 1428786 w 1428786"/>
              <a:gd name="connsiteY1" fmla="*/ 0 h 1042625"/>
              <a:gd name="connsiteX2" fmla="*/ 998168 w 1428786"/>
              <a:gd name="connsiteY2" fmla="*/ 502652 h 1042625"/>
              <a:gd name="connsiteX3" fmla="*/ 1428786 w 1428786"/>
              <a:gd name="connsiteY3" fmla="*/ 1042625 h 1042625"/>
              <a:gd name="connsiteX4" fmla="*/ 0 w 1428786"/>
              <a:gd name="connsiteY4" fmla="*/ 1042625 h 1042625"/>
              <a:gd name="connsiteX5" fmla="*/ 0 w 1428786"/>
              <a:gd name="connsiteY5" fmla="*/ 0 h 104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8786" h="1042625">
                <a:moveTo>
                  <a:pt x="0" y="0"/>
                </a:moveTo>
                <a:lnTo>
                  <a:pt x="1428786" y="0"/>
                </a:lnTo>
                <a:lnTo>
                  <a:pt x="998168" y="502652"/>
                </a:lnTo>
                <a:lnTo>
                  <a:pt x="1428786" y="1042625"/>
                </a:lnTo>
                <a:lnTo>
                  <a:pt x="0" y="1042625"/>
                </a:lnTo>
                <a:lnTo>
                  <a:pt x="0" y="0"/>
                </a:lnTo>
                <a:close/>
              </a:path>
            </a:pathLst>
          </a:custGeom>
          <a:solidFill>
            <a:srgbClr val="FCB41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-127608" y="-246572"/>
            <a:ext cx="1229894" cy="1229894"/>
          </a:xfrm>
          <a:prstGeom prst="ellipse">
            <a:avLst/>
          </a:prstGeom>
          <a:solidFill>
            <a:srgbClr val="CFE8AC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/>
        </p:nvSpPr>
        <p:spPr>
          <a:xfrm>
            <a:off x="882847" y="1499196"/>
            <a:ext cx="2071204" cy="2071204"/>
          </a:xfrm>
          <a:prstGeom prst="ellipse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2252405" y="2867020"/>
            <a:ext cx="833859" cy="833859"/>
          </a:xfrm>
          <a:prstGeom prst="ellipse">
            <a:avLst/>
          </a:prstGeom>
          <a:solidFill>
            <a:srgbClr val="CFE8AC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2909974" y="3026230"/>
            <a:ext cx="488871" cy="488871"/>
          </a:xfrm>
          <a:prstGeom prst="ellipse">
            <a:avLst/>
          </a:prstGeom>
          <a:solidFill>
            <a:schemeClr val="accent5">
              <a:lumMod val="60000"/>
              <a:lumOff val="4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2800989" y="1275465"/>
            <a:ext cx="613378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Ваш </a:t>
            </a:r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посещает детский сад и </a:t>
            </a:r>
            <a:endParaRPr lang="en-US" altLang="ja-JP" sz="1600" b="1" dirty="0" smtClean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 </a:t>
            </a:r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возникают 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вопросы, связанные с воспитанием, </a:t>
            </a:r>
            <a:endParaRPr lang="ru-RU" altLang="ja-JP" sz="1600" b="1" dirty="0" smtClean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обучением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развитием и оздоровлением ребенка, </a:t>
            </a:r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</a:t>
            </a:r>
            <a:endParaRPr lang="en-US" altLang="ja-JP" sz="1600" b="1" dirty="0" smtClean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можете 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обратиться в наш Консультационный </a:t>
            </a:r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</a:t>
            </a:r>
            <a:endParaRPr lang="en-US" altLang="ja-JP" sz="1600" b="1" dirty="0" smtClean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получить 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бесплатную консультативную и практическую </a:t>
            </a:r>
            <a:endParaRPr lang="ru-RU" altLang="ja-JP" sz="1600" b="1" dirty="0" smtClean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помощь специалистов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ja-JP" sz="14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ja-JP" sz="14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ja-JP" altLang="en-US" sz="1400" dirty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4"/>
          <p:cNvPicPr preferRelativeResize="0">
            <a:picLocks/>
          </p:cNvPicPr>
          <p:nvPr/>
        </p:nvPicPr>
        <p:blipFill rotWithShape="1">
          <a:blip r:embed="rId3"/>
          <a:srcRect l="9764" t="8674" r="30236" b="13404"/>
          <a:stretch/>
        </p:blipFill>
        <p:spPr bwMode="auto">
          <a:xfrm>
            <a:off x="316235" y="1276289"/>
            <a:ext cx="2160000" cy="2160000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/>
          <p:cNvSpPr/>
          <p:nvPr/>
        </p:nvSpPr>
        <p:spPr>
          <a:xfrm>
            <a:off x="0" y="6579807"/>
            <a:ext cx="9144000" cy="27132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83644" y="259248"/>
            <a:ext cx="90232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ja-JP" sz="2400" b="1" dirty="0">
                <a:solidFill>
                  <a:srgbClr val="074D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Консультационный центр </a:t>
            </a:r>
            <a:endParaRPr lang="ru-RU" altLang="ja-JP" sz="2400" b="1" dirty="0" smtClean="0">
              <a:solidFill>
                <a:srgbClr val="074D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r>
              <a:rPr lang="ru-RU" altLang="ja-JP" sz="1600" b="1" dirty="0" smtClean="0">
                <a:solidFill>
                  <a:srgbClr val="9814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для </a:t>
            </a:r>
            <a:r>
              <a:rPr lang="ru-RU" altLang="ja-JP" sz="1600" b="1" dirty="0">
                <a:solidFill>
                  <a:srgbClr val="9814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родителей, чьи дети  не посещают детский сад.</a:t>
            </a:r>
            <a:r>
              <a:rPr lang="ru-RU" altLang="ja-JP" sz="1200" b="1" dirty="0">
                <a:solidFill>
                  <a:srgbClr val="9814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 </a:t>
            </a:r>
            <a:br>
              <a:rPr lang="ru-RU" altLang="ja-JP" sz="1200" b="1" dirty="0">
                <a:solidFill>
                  <a:srgbClr val="9814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endParaRPr lang="ru-RU" altLang="ja-JP" sz="1600" dirty="0">
              <a:solidFill>
                <a:srgbClr val="9814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endParaRPr lang="ru-RU" altLang="ru-RU" sz="1400" b="1" dirty="0">
              <a:solidFill>
                <a:srgbClr val="9814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391856" y="1364984"/>
            <a:ext cx="488871" cy="488871"/>
          </a:xfrm>
          <a:prstGeom prst="ellipse">
            <a:avLst/>
          </a:prstGeom>
          <a:solidFill>
            <a:schemeClr val="accent5">
              <a:lumMod val="20000"/>
              <a:lumOff val="8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4058338" y="2924533"/>
            <a:ext cx="3529161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заведующего детским садом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старшего воспитателя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воспитателя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педагога-психолога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учителя-логопеда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инструктора по физической культуре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инструктора по плаванию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ru-RU" altLang="ja-JP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музыкального руководителя</a:t>
            </a:r>
            <a:endParaRPr lang="ja-JP" altLang="en-US" sz="1400" dirty="0"/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ru-RU" altLang="ja-JP" sz="1400" b="1" dirty="0">
              <a:solidFill>
                <a:srgbClr val="9814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ru-RU" altLang="ja-JP" sz="1200" b="1" dirty="0">
              <a:solidFill>
                <a:srgbClr val="9814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2220272" y="5196613"/>
            <a:ext cx="4223687" cy="1230196"/>
            <a:chOff x="1953986" y="5033308"/>
            <a:chExt cx="4600330" cy="1339898"/>
          </a:xfrm>
        </p:grpSpPr>
        <p:sp>
          <p:nvSpPr>
            <p:cNvPr id="17" name="円/楕円 16"/>
            <p:cNvSpPr/>
            <p:nvPr/>
          </p:nvSpPr>
          <p:spPr>
            <a:xfrm>
              <a:off x="1986406" y="5601067"/>
              <a:ext cx="606550" cy="606550"/>
            </a:xfrm>
            <a:prstGeom prst="ellipse">
              <a:avLst/>
            </a:prstGeom>
            <a:solidFill>
              <a:srgbClr val="FFD653">
                <a:alpha val="7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角丸四角形 17"/>
            <p:cNvSpPr/>
            <p:nvPr/>
          </p:nvSpPr>
          <p:spPr>
            <a:xfrm>
              <a:off x="2357555" y="5033308"/>
              <a:ext cx="4102327" cy="1339898"/>
            </a:xfrm>
            <a:prstGeom prst="roundRect">
              <a:avLst/>
            </a:prstGeom>
            <a:solidFill>
              <a:srgbClr val="87CED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2193327" y="5092571"/>
              <a:ext cx="4360989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ru-RU" altLang="ja-JP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Times New Roman" panose="02020603050405020304" pitchFamily="18" charset="0"/>
                </a:rPr>
                <a:t>Режим работы </a:t>
              </a:r>
              <a:r>
                <a:rPr lang="ru-RU" altLang="ja-JP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Times New Roman" panose="02020603050405020304" pitchFamily="18" charset="0"/>
                </a:rPr>
                <a:t>специалистов</a:t>
              </a:r>
            </a:p>
            <a:p>
              <a:pPr algn="ctr"/>
              <a:r>
                <a:rPr lang="ru-RU" altLang="ja-JP" sz="1600" b="1" u="sng" dirty="0" smtClean="0">
                  <a:solidFill>
                    <a:srgbClr val="074D67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каждый </a:t>
              </a:r>
              <a:r>
                <a:rPr lang="ru-RU" altLang="ja-JP" sz="1600" b="1" u="sng" dirty="0">
                  <a:solidFill>
                    <a:srgbClr val="074D67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четверг месяца</a:t>
              </a:r>
              <a:r>
                <a:rPr lang="ru-RU" altLang="ja-JP" sz="1600" b="1" dirty="0">
                  <a:solidFill>
                    <a:srgbClr val="074D67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 </a:t>
              </a:r>
              <a:endParaRPr lang="ru-RU" altLang="ja-JP" b="1" dirty="0">
                <a:solidFill>
                  <a:srgbClr val="074D67"/>
                </a:solidFill>
                <a:latin typeface="Century Gothic" panose="020B050202020202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altLang="ja-JP" sz="2000" b="1" dirty="0">
                  <a:solidFill>
                    <a:srgbClr val="074D67"/>
                  </a:solidFill>
                  <a:latin typeface="Century Gothic" panose="020B0502020202020204" pitchFamily="34" charset="0"/>
                  <a:cs typeface="Times New Roman" panose="02020603050405020304" pitchFamily="18" charset="0"/>
                </a:rPr>
                <a:t>с 11.00 до 12.00 часов</a:t>
              </a:r>
              <a:endParaRPr lang="ja-JP" altLang="en-US" sz="2000" dirty="0">
                <a:solidFill>
                  <a:srgbClr val="074D67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" name="円/楕円 23"/>
            <p:cNvSpPr/>
            <p:nvPr/>
          </p:nvSpPr>
          <p:spPr>
            <a:xfrm rot="2132263">
              <a:off x="1953986" y="5281854"/>
              <a:ext cx="935146" cy="467573"/>
            </a:xfrm>
            <a:custGeom>
              <a:avLst/>
              <a:gdLst>
                <a:gd name="connsiteX0" fmla="*/ 0 w 935146"/>
                <a:gd name="connsiteY0" fmla="*/ 467573 h 935146"/>
                <a:gd name="connsiteX1" fmla="*/ 467573 w 935146"/>
                <a:gd name="connsiteY1" fmla="*/ 0 h 935146"/>
                <a:gd name="connsiteX2" fmla="*/ 935146 w 935146"/>
                <a:gd name="connsiteY2" fmla="*/ 467573 h 935146"/>
                <a:gd name="connsiteX3" fmla="*/ 467573 w 935146"/>
                <a:gd name="connsiteY3" fmla="*/ 935146 h 935146"/>
                <a:gd name="connsiteX4" fmla="*/ 0 w 935146"/>
                <a:gd name="connsiteY4" fmla="*/ 467573 h 935146"/>
                <a:gd name="connsiteX0" fmla="*/ 467573 w 935146"/>
                <a:gd name="connsiteY0" fmla="*/ 0 h 935146"/>
                <a:gd name="connsiteX1" fmla="*/ 935146 w 935146"/>
                <a:gd name="connsiteY1" fmla="*/ 467573 h 935146"/>
                <a:gd name="connsiteX2" fmla="*/ 467573 w 935146"/>
                <a:gd name="connsiteY2" fmla="*/ 935146 h 935146"/>
                <a:gd name="connsiteX3" fmla="*/ 0 w 935146"/>
                <a:gd name="connsiteY3" fmla="*/ 467573 h 935146"/>
                <a:gd name="connsiteX4" fmla="*/ 559013 w 935146"/>
                <a:gd name="connsiteY4" fmla="*/ 91440 h 935146"/>
                <a:gd name="connsiteX0" fmla="*/ 467573 w 935146"/>
                <a:gd name="connsiteY0" fmla="*/ 0 h 935146"/>
                <a:gd name="connsiteX1" fmla="*/ 935146 w 935146"/>
                <a:gd name="connsiteY1" fmla="*/ 467573 h 935146"/>
                <a:gd name="connsiteX2" fmla="*/ 467573 w 935146"/>
                <a:gd name="connsiteY2" fmla="*/ 935146 h 935146"/>
                <a:gd name="connsiteX3" fmla="*/ 0 w 935146"/>
                <a:gd name="connsiteY3" fmla="*/ 467573 h 935146"/>
                <a:gd name="connsiteX0" fmla="*/ 935146 w 935146"/>
                <a:gd name="connsiteY0" fmla="*/ 0 h 467573"/>
                <a:gd name="connsiteX1" fmla="*/ 467573 w 935146"/>
                <a:gd name="connsiteY1" fmla="*/ 467573 h 467573"/>
                <a:gd name="connsiteX2" fmla="*/ 0 w 935146"/>
                <a:gd name="connsiteY2" fmla="*/ 0 h 46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5146" h="467573">
                  <a:moveTo>
                    <a:pt x="935146" y="0"/>
                  </a:moveTo>
                  <a:cubicBezTo>
                    <a:pt x="935146" y="258233"/>
                    <a:pt x="725806" y="467573"/>
                    <a:pt x="467573" y="467573"/>
                  </a:cubicBezTo>
                  <a:cubicBezTo>
                    <a:pt x="209340" y="467573"/>
                    <a:pt x="0" y="258233"/>
                    <a:pt x="0" y="0"/>
                  </a:cubicBezTo>
                </a:path>
              </a:pathLst>
            </a:custGeom>
            <a:noFill/>
            <a:ln w="28575">
              <a:headEnd type="arrow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" t="-403" r="-88" b="-403"/>
          <a:stretch/>
        </p:blipFill>
        <p:spPr>
          <a:xfrm>
            <a:off x="6966681" y="2959718"/>
            <a:ext cx="1799594" cy="1799594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1422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/>
        </p:nvSpPr>
        <p:spPr>
          <a:xfrm>
            <a:off x="-8519" y="4091931"/>
            <a:ext cx="9144000" cy="22538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7"/>
          <p:cNvSpPr/>
          <p:nvPr/>
        </p:nvSpPr>
        <p:spPr>
          <a:xfrm rot="21198790">
            <a:off x="7748970" y="4920371"/>
            <a:ext cx="1216059" cy="1216059"/>
          </a:xfrm>
          <a:prstGeom prst="ellipse">
            <a:avLst/>
          </a:prstGeom>
          <a:solidFill>
            <a:srgbClr val="FCB414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 rot="21198790">
            <a:off x="7467914" y="4619153"/>
            <a:ext cx="755228" cy="755228"/>
          </a:xfrm>
          <a:prstGeom prst="ellipse">
            <a:avLst/>
          </a:prstGeom>
          <a:solidFill>
            <a:srgbClr val="92D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0" y="1232765"/>
            <a:ext cx="9144000" cy="22538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8"/>
          <p:cNvSpPr/>
          <p:nvPr/>
        </p:nvSpPr>
        <p:spPr>
          <a:xfrm rot="21198790">
            <a:off x="7998680" y="1769596"/>
            <a:ext cx="833859" cy="833859"/>
          </a:xfrm>
          <a:prstGeom prst="ellipse">
            <a:avLst/>
          </a:prstGeom>
          <a:solidFill>
            <a:srgbClr val="FCB414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円/楕円 46"/>
          <p:cNvSpPr/>
          <p:nvPr/>
        </p:nvSpPr>
        <p:spPr>
          <a:xfrm rot="21198790">
            <a:off x="3400871" y="1169429"/>
            <a:ext cx="755228" cy="755228"/>
          </a:xfrm>
          <a:prstGeom prst="ellipse">
            <a:avLst/>
          </a:prstGeom>
          <a:solidFill>
            <a:srgbClr val="92D05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/>
          <p:cNvGrpSpPr/>
          <p:nvPr/>
        </p:nvGrpSpPr>
        <p:grpSpPr>
          <a:xfrm rot="18122346">
            <a:off x="5087648" y="978553"/>
            <a:ext cx="2975346" cy="2592888"/>
            <a:chOff x="619823" y="5104715"/>
            <a:chExt cx="2497941" cy="2176850"/>
          </a:xfrm>
        </p:grpSpPr>
        <p:sp>
          <p:nvSpPr>
            <p:cNvPr id="40" name="円/楕円 39"/>
            <p:cNvSpPr/>
            <p:nvPr/>
          </p:nvSpPr>
          <p:spPr>
            <a:xfrm rot="2235853">
              <a:off x="1046560" y="5210361"/>
              <a:ext cx="2071204" cy="207120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40"/>
            <p:cNvSpPr/>
            <p:nvPr/>
          </p:nvSpPr>
          <p:spPr>
            <a:xfrm rot="4148737" flipH="1">
              <a:off x="619823" y="5440658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41"/>
            <p:cNvSpPr/>
            <p:nvPr/>
          </p:nvSpPr>
          <p:spPr>
            <a:xfrm rot="4148737" flipH="1">
              <a:off x="807354" y="5104715"/>
              <a:ext cx="488871" cy="488871"/>
            </a:xfrm>
            <a:prstGeom prst="ellipse">
              <a:avLst/>
            </a:prstGeom>
            <a:solidFill>
              <a:srgbClr val="CCFFCC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2" name="正方形/長方形 31"/>
          <p:cNvSpPr/>
          <p:nvPr/>
        </p:nvSpPr>
        <p:spPr>
          <a:xfrm>
            <a:off x="571462" y="1649643"/>
            <a:ext cx="51199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ja-JP" sz="1600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>          </a:t>
            </a:r>
            <a:r>
              <a:rPr lang="ru-RU" altLang="ja-JP" sz="16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ja-JP" sz="16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детском саду организовано пятиразовое питание детей, которое  осуществляется в соответствии с действующими санитарными нормами и требованиями  и  «20-ти дневным цикличным меню («летнего периода» и «зимнего периода»).</a:t>
            </a:r>
          </a:p>
        </p:txBody>
      </p:sp>
      <p:sp>
        <p:nvSpPr>
          <p:cNvPr id="34" name="角丸四角形 33"/>
          <p:cNvSpPr/>
          <p:nvPr/>
        </p:nvSpPr>
        <p:spPr>
          <a:xfrm>
            <a:off x="842511" y="3953916"/>
            <a:ext cx="7251835" cy="490670"/>
          </a:xfrm>
          <a:prstGeom prst="roundRect">
            <a:avLst/>
          </a:prstGeom>
          <a:solidFill>
            <a:srgbClr val="42AFB6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ja-JP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Обеспечения </a:t>
            </a:r>
            <a:r>
              <a:rPr lang="ru-RU" altLang="ja-JP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безопасности жизни и деятельности </a:t>
            </a:r>
            <a:r>
              <a:rPr lang="ru-RU" altLang="ja-JP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воспитанников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-8519" y="115771"/>
            <a:ext cx="9144000" cy="41907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183487" y="154549"/>
            <a:ext cx="8960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Условия реализации ОП детского сада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30" name="Рисунок 29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7" r="11395"/>
          <a:stretch/>
        </p:blipFill>
        <p:spPr>
          <a:xfrm>
            <a:off x="5940000" y="1067672"/>
            <a:ext cx="2520000" cy="2520000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角丸四角形 28"/>
          <p:cNvSpPr/>
          <p:nvPr/>
        </p:nvSpPr>
        <p:spPr>
          <a:xfrm>
            <a:off x="701132" y="959589"/>
            <a:ext cx="3154368" cy="505424"/>
          </a:xfrm>
          <a:prstGeom prst="roundRect">
            <a:avLst/>
          </a:prstGeom>
          <a:solidFill>
            <a:srgbClr val="FCB41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Организация питания</a:t>
            </a:r>
            <a:endParaRPr lang="ru-RU" alt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583505" y="4634065"/>
            <a:ext cx="77698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400" b="1" dirty="0" smtClean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</a:t>
            </a:r>
            <a:r>
              <a:rPr lang="ru-RU" altLang="ja-JP" sz="1400" b="1" dirty="0" smtClean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Здание </a:t>
            </a:r>
            <a:r>
              <a:rPr lang="ru-RU" altLang="ja-JP" sz="1400" b="1" dirty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детского сада оборудовано системой видеонаблюдения и пропускного режима, противопожарной сигнализацией АПС </a:t>
            </a:r>
            <a:r>
              <a:rPr lang="ru-RU" altLang="ja-JP" sz="1400" b="1" dirty="0" smtClean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ЧОП  «ГАЛИАФ» </a:t>
            </a:r>
            <a:r>
              <a:rPr lang="ru-RU" altLang="ja-JP" sz="1400" b="1" dirty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ru-RU" altLang="ja-JP" sz="1400" b="1" dirty="0" err="1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Росгвардии</a:t>
            </a:r>
            <a:r>
              <a:rPr lang="ru-RU" altLang="ja-JP" sz="1400" b="1" dirty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кнопками тревожной сигнализации, выведенными на пульт </a:t>
            </a:r>
            <a:r>
              <a:rPr lang="ru-RU" altLang="ja-JP" sz="1400" b="1" dirty="0" smtClean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altLang="ja-JP" sz="1400" b="1" dirty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дневное время охрана детского сада осуществляется сотрудниками </a:t>
            </a:r>
            <a:r>
              <a:rPr lang="ru-RU" altLang="ja-JP" sz="1400" b="1" dirty="0" smtClean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«ГАЛИАФ», </a:t>
            </a:r>
            <a:r>
              <a:rPr lang="ru-RU" altLang="ja-JP" sz="1400" b="1" dirty="0">
                <a:ln w="0"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ночное время и в выходные дни - штатными сторожами детского сада</a:t>
            </a:r>
            <a:endParaRPr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609754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0" y="1043795"/>
            <a:ext cx="9144000" cy="4546121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endParaRPr lang="ru-RU" altLang="ru-RU" sz="16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ru-RU" altLang="ru-RU" sz="1600" b="1" dirty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823760" y="5121093"/>
            <a:ext cx="349647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200" b="1" dirty="0" err="1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1200" b="1" dirty="0" err="1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Контакте</a:t>
            </a:r>
            <a:r>
              <a:rPr lang="ru-RU" altLang="ru-RU" sz="12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 </a:t>
            </a:r>
            <a:r>
              <a:rPr lang="en-US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ru-RU" altLang="ru-RU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«Белоснежка»</a:t>
            </a:r>
            <a:endParaRPr lang="ja-JP" altLang="en-US" sz="1200" dirty="0"/>
          </a:p>
        </p:txBody>
      </p:sp>
      <p:sp>
        <p:nvSpPr>
          <p:cNvPr id="14" name="Прямоугольник 4"/>
          <p:cNvSpPr/>
          <p:nvPr/>
        </p:nvSpPr>
        <p:spPr>
          <a:xfrm>
            <a:off x="461318" y="4727746"/>
            <a:ext cx="82213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200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полной информации о деятельности всех структурных подразделений  АН ДОО «Алмазик»  организован официальный сайт  </a:t>
            </a:r>
            <a:r>
              <a:rPr lang="en-US" altLang="ru-RU" sz="12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ru-RU" altLang="ru-RU" sz="12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altLang="ru-RU" sz="12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www.anodo.ru</a:t>
            </a:r>
            <a:endParaRPr lang="en-US" altLang="ru-RU" sz="1200" b="1" dirty="0">
              <a:solidFill>
                <a:srgbClr val="9814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288888" y="2997645"/>
            <a:ext cx="2016246" cy="1602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altLang="ja-JP" sz="1400" b="1" dirty="0" smtClean="0">
              <a:solidFill>
                <a:srgbClr val="053A4D"/>
              </a:solidFill>
            </a:endParaRPr>
          </a:p>
          <a:p>
            <a:pPr algn="ctr">
              <a:defRPr/>
            </a:pPr>
            <a:endParaRPr lang="ru-RU" altLang="ja-JP" sz="1400" b="1" dirty="0">
              <a:solidFill>
                <a:srgbClr val="053A4D"/>
              </a:solidFill>
            </a:endParaRPr>
          </a:p>
          <a:p>
            <a:pPr algn="ctr">
              <a:defRPr/>
            </a:pPr>
            <a:r>
              <a:rPr lang="ru-RU" altLang="ja-JP" sz="1400" b="1" dirty="0" err="1" smtClean="0">
                <a:solidFill>
                  <a:srgbClr val="053A4D"/>
                </a:solidFill>
              </a:rPr>
              <a:t>Пн</a:t>
            </a:r>
            <a:r>
              <a:rPr lang="ru-RU" altLang="ja-JP" sz="1400" b="1" dirty="0" smtClean="0">
                <a:solidFill>
                  <a:srgbClr val="053A4D"/>
                </a:solidFill>
              </a:rPr>
              <a:t> - </a:t>
            </a:r>
            <a:r>
              <a:rPr lang="ru-RU" altLang="ja-JP" sz="1400" b="1" dirty="0" err="1" smtClean="0">
                <a:solidFill>
                  <a:srgbClr val="053A4D"/>
                </a:solidFill>
              </a:rPr>
              <a:t>Чт</a:t>
            </a:r>
            <a:endParaRPr lang="en-US" altLang="ja-JP" sz="1400" b="1" dirty="0" smtClean="0">
              <a:solidFill>
                <a:srgbClr val="053A4D"/>
              </a:solidFill>
            </a:endParaRPr>
          </a:p>
          <a:p>
            <a:pPr algn="ctr">
              <a:defRPr/>
            </a:pP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8.00 </a:t>
            </a:r>
            <a:r>
              <a:rPr lang="ru-RU" altLang="ja-JP" sz="1600" b="1" dirty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12.30</a:t>
            </a:r>
            <a:endParaRPr lang="ru-RU" altLang="ja-JP" sz="1600" b="1" dirty="0">
              <a:solidFill>
                <a:srgbClr val="053A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altLang="ja-JP" sz="1600" b="1" dirty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14.00 – </a:t>
            </a: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17.30</a:t>
            </a:r>
          </a:p>
          <a:p>
            <a:pPr algn="ctr">
              <a:defRPr/>
            </a:pPr>
            <a:endParaRPr lang="ru-RU" altLang="ja-JP" sz="1400" b="1" dirty="0" smtClean="0">
              <a:solidFill>
                <a:srgbClr val="053A4D"/>
              </a:solidFill>
            </a:endParaRPr>
          </a:p>
          <a:p>
            <a:pPr algn="ctr">
              <a:defRPr/>
            </a:pPr>
            <a:r>
              <a:rPr lang="ru-RU" altLang="ja-JP" sz="1400" b="1" dirty="0" smtClean="0">
                <a:solidFill>
                  <a:srgbClr val="053A4D"/>
                </a:solidFill>
              </a:rPr>
              <a:t>Пятница</a:t>
            </a:r>
            <a:endParaRPr lang="ru-RU" altLang="ja-JP" sz="1400" b="1" dirty="0" smtClean="0">
              <a:solidFill>
                <a:srgbClr val="053A4D"/>
              </a:solidFill>
            </a:endParaRPr>
          </a:p>
          <a:p>
            <a:pPr algn="ctr">
              <a:defRPr/>
            </a:pP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8.00</a:t>
            </a:r>
            <a:r>
              <a:rPr lang="ru-RU" altLang="ja-JP" sz="1600" b="1" dirty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12.00</a:t>
            </a:r>
            <a:endParaRPr lang="en-US" altLang="ja-JP" sz="1600" b="1" dirty="0">
              <a:solidFill>
                <a:srgbClr val="053A4D"/>
              </a:solidFill>
            </a:endParaRPr>
          </a:p>
          <a:p>
            <a:pPr algn="ctr">
              <a:defRPr/>
            </a:pPr>
            <a:endParaRPr lang="ru-RU" altLang="ja-JP" b="1" dirty="0">
              <a:solidFill>
                <a:srgbClr val="053A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ja-JP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2137924" y="2449902"/>
            <a:ext cx="2318173" cy="505902"/>
          </a:xfrm>
          <a:prstGeom prst="roundRect">
            <a:avLst/>
          </a:prstGeom>
          <a:solidFill>
            <a:schemeClr val="accent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ja-JP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Заведующий</a:t>
            </a:r>
            <a:r>
              <a:rPr lang="ru-RU" altLang="ja-JP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endParaRPr lang="ru-RU" altLang="ja-JP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ja-JP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детским </a:t>
            </a:r>
            <a:r>
              <a:rPr lang="ru-RU" altLang="ja-JP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садом</a:t>
            </a:r>
            <a:endParaRPr lang="en-US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772744" y="2906936"/>
            <a:ext cx="2016246" cy="16718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altLang="ja-JP" sz="1400" b="1" dirty="0" err="1">
                <a:solidFill>
                  <a:srgbClr val="053A4D"/>
                </a:solidFill>
              </a:rPr>
              <a:t>Пн</a:t>
            </a:r>
            <a:r>
              <a:rPr lang="ru-RU" altLang="ja-JP" sz="1400" b="1" dirty="0">
                <a:solidFill>
                  <a:srgbClr val="053A4D"/>
                </a:solidFill>
              </a:rPr>
              <a:t> - </a:t>
            </a:r>
            <a:r>
              <a:rPr lang="ru-RU" altLang="ja-JP" sz="1400" b="1" dirty="0" err="1">
                <a:solidFill>
                  <a:srgbClr val="053A4D"/>
                </a:solidFill>
              </a:rPr>
              <a:t>Чт</a:t>
            </a:r>
            <a:endParaRPr lang="en-US" altLang="ja-JP" sz="1400" b="1" dirty="0">
              <a:solidFill>
                <a:srgbClr val="053A4D"/>
              </a:solidFill>
            </a:endParaRPr>
          </a:p>
          <a:p>
            <a:pPr algn="ctr">
              <a:defRPr/>
            </a:pP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8.00</a:t>
            </a:r>
            <a:r>
              <a:rPr lang="ru-RU" altLang="ja-JP" sz="1600" b="1" dirty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12.30</a:t>
            </a:r>
            <a:endParaRPr lang="ru-RU" altLang="ja-JP" sz="1600" b="1" dirty="0">
              <a:solidFill>
                <a:srgbClr val="053A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altLang="ja-JP" sz="1600" b="1" dirty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14.00 – 17.30</a:t>
            </a:r>
          </a:p>
          <a:p>
            <a:pPr algn="ctr">
              <a:defRPr/>
            </a:pPr>
            <a:endParaRPr lang="ru-RU" altLang="ja-JP" sz="1400" b="1" dirty="0">
              <a:solidFill>
                <a:srgbClr val="053A4D"/>
              </a:solidFill>
            </a:endParaRPr>
          </a:p>
          <a:p>
            <a:pPr algn="ctr">
              <a:defRPr/>
            </a:pPr>
            <a:r>
              <a:rPr lang="ru-RU" altLang="ja-JP" sz="1400" b="1" dirty="0">
                <a:solidFill>
                  <a:srgbClr val="053A4D"/>
                </a:solidFill>
              </a:rPr>
              <a:t>Пятница</a:t>
            </a:r>
          </a:p>
          <a:p>
            <a:pPr algn="ctr">
              <a:defRPr/>
            </a:pP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8.00</a:t>
            </a:r>
            <a:r>
              <a:rPr lang="ru-RU" altLang="ja-JP" sz="1600" b="1" dirty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altLang="ja-JP" sz="16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12.00</a:t>
            </a:r>
            <a:endParaRPr lang="en-US" altLang="ja-JP" sz="1600" b="1" dirty="0">
              <a:solidFill>
                <a:srgbClr val="053A4D"/>
              </a:solidFill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4643898" y="2449902"/>
            <a:ext cx="2273938" cy="505902"/>
          </a:xfrm>
          <a:prstGeom prst="roundRect">
            <a:avLst/>
          </a:prstGeom>
          <a:solidFill>
            <a:srgbClr val="42AF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ja-JP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Старший воспитатель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461318" y="1208240"/>
            <a:ext cx="8581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С полным содержанием </a:t>
            </a:r>
            <a:r>
              <a:rPr lang="ru-RU" altLang="ru-RU" sz="16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образовательной </a:t>
            </a: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программы </a:t>
            </a:r>
          </a:p>
          <a:p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детского сада № 54 «Белоснежка» можно ознакомится у воспитателя группы, </a:t>
            </a:r>
          </a:p>
          <a:p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в информационном </a:t>
            </a:r>
            <a:r>
              <a:rPr lang="ru-RU" altLang="ru-RU" sz="1600" b="1" dirty="0">
                <a:solidFill>
                  <a:srgbClr val="1F4429"/>
                </a:solidFill>
                <a:latin typeface="Century Gothic" panose="020B0502020202020204" pitchFamily="34" charset="0"/>
              </a:rPr>
              <a:t>центре для родителей </a:t>
            </a: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на 3-м этаже или в кабинете </a:t>
            </a:r>
            <a:endParaRPr lang="ru-RU" altLang="ru-RU" sz="1600" b="1" dirty="0" smtClean="0">
              <a:solidFill>
                <a:schemeClr val="accent5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altLang="ru-RU" sz="1600" b="1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старшего </a:t>
            </a: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воспитателя. </a:t>
            </a:r>
          </a:p>
        </p:txBody>
      </p:sp>
    </p:spTree>
    <p:extLst>
      <p:ext uri="{BB962C8B-B14F-4D97-AF65-F5344CB8AC3E}">
        <p14:creationId xmlns:p14="http://schemas.microsoft.com/office/powerpoint/2010/main" val="517268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-8519" y="115770"/>
            <a:ext cx="9144000" cy="467987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314962" y="154549"/>
            <a:ext cx="88290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Основная образовательная программа</a:t>
            </a:r>
            <a:endParaRPr lang="ru-RU" alt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8519" y="673703"/>
            <a:ext cx="9144000" cy="2283511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-8519" y="5665500"/>
            <a:ext cx="9144000" cy="895952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sp>
        <p:nvSpPr>
          <p:cNvPr id="2" name="円/楕円 1"/>
          <p:cNvSpPr/>
          <p:nvPr/>
        </p:nvSpPr>
        <p:spPr>
          <a:xfrm>
            <a:off x="865913" y="1028745"/>
            <a:ext cx="2071204" cy="2071204"/>
          </a:xfrm>
          <a:prstGeom prst="ellipse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Рисунок 4"/>
          <p:cNvPicPr preferRelativeResize="0"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5116" b="15116"/>
          <a:stretch/>
        </p:blipFill>
        <p:spPr bwMode="auto">
          <a:xfrm>
            <a:off x="314962" y="679861"/>
            <a:ext cx="2160000" cy="2160000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円/楕円 11"/>
          <p:cNvSpPr/>
          <p:nvPr/>
        </p:nvSpPr>
        <p:spPr>
          <a:xfrm>
            <a:off x="2343481" y="2434053"/>
            <a:ext cx="833859" cy="833859"/>
          </a:xfrm>
          <a:prstGeom prst="ellipse">
            <a:avLst/>
          </a:prstGeom>
          <a:solidFill>
            <a:srgbClr val="CFE8AC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2930318" y="2300380"/>
            <a:ext cx="488871" cy="488871"/>
          </a:xfrm>
          <a:prstGeom prst="ellipse">
            <a:avLst/>
          </a:prstGeom>
          <a:solidFill>
            <a:schemeClr val="accent5">
              <a:lumMod val="60000"/>
              <a:lumOff val="40000"/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314962" y="656285"/>
            <a:ext cx="488871" cy="488871"/>
          </a:xfrm>
          <a:prstGeom prst="ellipse">
            <a:avLst/>
          </a:prstGeom>
          <a:solidFill>
            <a:schemeClr val="accent5">
              <a:lumMod val="20000"/>
              <a:lumOff val="8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039076" y="1237286"/>
            <a:ext cx="61584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Образовательная программа рассчитана на воспитанников разной </a:t>
            </a:r>
          </a:p>
          <a:p>
            <a:r>
              <a:rPr lang="ru-RU" altLang="ru-RU" b="1" dirty="0" smtClean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возрастной категории</a:t>
            </a:r>
            <a:r>
              <a:rPr lang="en-US" altLang="ru-RU" b="1" dirty="0" smtClean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от 1года до 8-ми</a:t>
            </a:r>
            <a:r>
              <a:rPr lang="ru-RU" altLang="ru-RU" b="1" dirty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лет</a:t>
            </a:r>
            <a:endParaRPr lang="ja-JP" altLang="en-US" dirty="0">
              <a:latin typeface="Century Gothic" panose="020B0502020202020204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85135" y="3274029"/>
            <a:ext cx="5521016" cy="336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altLang="ja-JP" sz="1600" u="sng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Группы </a:t>
            </a:r>
            <a:r>
              <a:rPr lang="ru-RU" altLang="ja-JP" sz="1600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общеразвивающей направленности: </a:t>
            </a:r>
            <a:r>
              <a:rPr lang="ru-RU" altLang="ja-JP" sz="1600" b="1" u="sng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групп</a:t>
            </a:r>
            <a:endParaRPr lang="ru-RU" altLang="ja-JP" sz="1600" b="1" u="sng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301788" y="3735582"/>
            <a:ext cx="2298321" cy="23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  <a:spcAft>
                <a:spcPts val="0"/>
              </a:spcAft>
            </a:pPr>
            <a:r>
              <a:rPr lang="ru-RU" altLang="ja-JP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Данные освоения </a:t>
            </a:r>
            <a:r>
              <a:rPr lang="ru-RU" altLang="ja-JP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ОП:</a:t>
            </a:r>
            <a:endParaRPr lang="ru-RU" altLang="ja-JP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円/楕円 19"/>
          <p:cNvSpPr/>
          <p:nvPr/>
        </p:nvSpPr>
        <p:spPr>
          <a:xfrm rot="4148737" flipH="1">
            <a:off x="6362736" y="3074331"/>
            <a:ext cx="2071204" cy="2071204"/>
          </a:xfrm>
          <a:prstGeom prst="ellipse">
            <a:avLst/>
          </a:prstGeom>
          <a:solidFill>
            <a:schemeClr val="accent5">
              <a:lumMod val="40000"/>
              <a:lumOff val="6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 rot="4148737" flipH="1">
            <a:off x="5935999" y="3304628"/>
            <a:ext cx="833859" cy="833859"/>
          </a:xfrm>
          <a:prstGeom prst="ellipse">
            <a:avLst/>
          </a:prstGeom>
          <a:solidFill>
            <a:srgbClr val="42AFB6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 rot="4148737" flipH="1">
            <a:off x="6123530" y="2968685"/>
            <a:ext cx="488871" cy="488871"/>
          </a:xfrm>
          <a:prstGeom prst="ellipse">
            <a:avLst/>
          </a:prstGeom>
          <a:solidFill>
            <a:srgbClr val="C2C92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Рисунок 4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8425" t="-2325" r="15303" b="-2325"/>
          <a:stretch/>
        </p:blipFill>
        <p:spPr>
          <a:xfrm>
            <a:off x="6648087" y="3544482"/>
            <a:ext cx="2075920" cy="2075920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円/楕円 22"/>
          <p:cNvSpPr/>
          <p:nvPr/>
        </p:nvSpPr>
        <p:spPr>
          <a:xfrm>
            <a:off x="8350828" y="4874491"/>
            <a:ext cx="606550" cy="606550"/>
          </a:xfrm>
          <a:prstGeom prst="ellipse">
            <a:avLst/>
          </a:prstGeom>
          <a:solidFill>
            <a:srgbClr val="FFD653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-134929" y="4905248"/>
            <a:ext cx="1229894" cy="1229894"/>
          </a:xfrm>
          <a:prstGeom prst="ellipse">
            <a:avLst/>
          </a:prstGeom>
          <a:solidFill>
            <a:srgbClr val="CFE8AC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14962" y="5730641"/>
            <a:ext cx="72109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поступлении в детский сад предусматривается адаптационный период, </a:t>
            </a:r>
            <a:endParaRPr lang="ru-RU" altLang="ru-RU" sz="1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altLang="ru-RU" sz="1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которого ведется наблюдение за ребенком со стороны медицинских </a:t>
            </a:r>
            <a:endParaRPr lang="ru-RU" altLang="ru-RU" sz="1400" b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r>
              <a:rPr lang="ru-RU" altLang="ru-RU" sz="1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воспитателя группы и педагога-психолога. </a:t>
            </a:r>
          </a:p>
        </p:txBody>
      </p:sp>
      <p:sp>
        <p:nvSpPr>
          <p:cNvPr id="28" name="円/楕円 27"/>
          <p:cNvSpPr/>
          <p:nvPr/>
        </p:nvSpPr>
        <p:spPr>
          <a:xfrm>
            <a:off x="588108" y="4716004"/>
            <a:ext cx="606550" cy="606550"/>
          </a:xfrm>
          <a:prstGeom prst="ellipse">
            <a:avLst/>
          </a:prstGeom>
          <a:solidFill>
            <a:srgbClr val="FFD653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1008618" y="3980393"/>
            <a:ext cx="495360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Возраст </a:t>
            </a:r>
            <a:r>
              <a:rPr lang="ru-RU" altLang="ja-JP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начало </a:t>
            </a: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обучения 1,6 </a:t>
            </a:r>
            <a:r>
              <a:rPr lang="ru-RU" altLang="ja-JP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-2 года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Возраст </a:t>
            </a:r>
            <a:r>
              <a:rPr lang="ru-RU" altLang="ja-JP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завершения </a:t>
            </a: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обучения </a:t>
            </a:r>
            <a:r>
              <a:rPr lang="ru-RU" altLang="ja-JP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6-8 лет</a:t>
            </a:r>
          </a:p>
          <a:p>
            <a:pPr marL="285750" indent="-285750" fontAlgn="ctr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Возможная длительность</a:t>
            </a:r>
            <a:r>
              <a:rPr lang="ru-RU" altLang="ja-JP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обучения </a:t>
            </a:r>
            <a:r>
              <a:rPr lang="ru-RU" altLang="ja-JP" sz="1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5-7 </a:t>
            </a:r>
            <a:r>
              <a:rPr lang="ru-RU" altLang="ja-JP" sz="1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лет</a:t>
            </a:r>
            <a:endParaRPr lang="ru-RU" altLang="ja-JP" sz="16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ホームベース 28"/>
          <p:cNvSpPr/>
          <p:nvPr/>
        </p:nvSpPr>
        <p:spPr>
          <a:xfrm rot="5400000">
            <a:off x="8017667" y="361868"/>
            <a:ext cx="1166555" cy="712866"/>
          </a:xfrm>
          <a:custGeom>
            <a:avLst/>
            <a:gdLst>
              <a:gd name="connsiteX0" fmla="*/ 0 w 1950098"/>
              <a:gd name="connsiteY0" fmla="*/ 0 h 1042625"/>
              <a:gd name="connsiteX1" fmla="*/ 1428786 w 1950098"/>
              <a:gd name="connsiteY1" fmla="*/ 0 h 1042625"/>
              <a:gd name="connsiteX2" fmla="*/ 1950098 w 1950098"/>
              <a:gd name="connsiteY2" fmla="*/ 521313 h 1042625"/>
              <a:gd name="connsiteX3" fmla="*/ 1428786 w 1950098"/>
              <a:gd name="connsiteY3" fmla="*/ 1042625 h 1042625"/>
              <a:gd name="connsiteX4" fmla="*/ 0 w 1950098"/>
              <a:gd name="connsiteY4" fmla="*/ 1042625 h 1042625"/>
              <a:gd name="connsiteX5" fmla="*/ 0 w 1950098"/>
              <a:gd name="connsiteY5" fmla="*/ 0 h 1042625"/>
              <a:gd name="connsiteX0" fmla="*/ 0 w 1428786"/>
              <a:gd name="connsiteY0" fmla="*/ 0 h 1042625"/>
              <a:gd name="connsiteX1" fmla="*/ 1428786 w 1428786"/>
              <a:gd name="connsiteY1" fmla="*/ 0 h 1042625"/>
              <a:gd name="connsiteX2" fmla="*/ 886408 w 1428786"/>
              <a:gd name="connsiteY2" fmla="*/ 511982 h 1042625"/>
              <a:gd name="connsiteX3" fmla="*/ 1428786 w 1428786"/>
              <a:gd name="connsiteY3" fmla="*/ 1042625 h 1042625"/>
              <a:gd name="connsiteX4" fmla="*/ 0 w 1428786"/>
              <a:gd name="connsiteY4" fmla="*/ 1042625 h 1042625"/>
              <a:gd name="connsiteX5" fmla="*/ 0 w 1428786"/>
              <a:gd name="connsiteY5" fmla="*/ 0 h 1042625"/>
              <a:gd name="connsiteX0" fmla="*/ 0 w 1428786"/>
              <a:gd name="connsiteY0" fmla="*/ 0 h 1042625"/>
              <a:gd name="connsiteX1" fmla="*/ 1428786 w 1428786"/>
              <a:gd name="connsiteY1" fmla="*/ 0 h 1042625"/>
              <a:gd name="connsiteX2" fmla="*/ 998168 w 1428786"/>
              <a:gd name="connsiteY2" fmla="*/ 502652 h 1042625"/>
              <a:gd name="connsiteX3" fmla="*/ 1428786 w 1428786"/>
              <a:gd name="connsiteY3" fmla="*/ 1042625 h 1042625"/>
              <a:gd name="connsiteX4" fmla="*/ 0 w 1428786"/>
              <a:gd name="connsiteY4" fmla="*/ 1042625 h 1042625"/>
              <a:gd name="connsiteX5" fmla="*/ 0 w 1428786"/>
              <a:gd name="connsiteY5" fmla="*/ 0 h 104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28786" h="1042625">
                <a:moveTo>
                  <a:pt x="0" y="0"/>
                </a:moveTo>
                <a:lnTo>
                  <a:pt x="1428786" y="0"/>
                </a:lnTo>
                <a:lnTo>
                  <a:pt x="998168" y="502652"/>
                </a:lnTo>
                <a:lnTo>
                  <a:pt x="1428786" y="1042625"/>
                </a:lnTo>
                <a:lnTo>
                  <a:pt x="0" y="1042625"/>
                </a:lnTo>
                <a:lnTo>
                  <a:pt x="0" y="0"/>
                </a:lnTo>
                <a:close/>
              </a:path>
            </a:pathLst>
          </a:custGeom>
          <a:solidFill>
            <a:srgbClr val="FCB41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3"/>
          <p:cNvSpPr/>
          <p:nvPr/>
        </p:nvSpPr>
        <p:spPr>
          <a:xfrm rot="13345777" flipH="1" flipV="1">
            <a:off x="37413" y="4089376"/>
            <a:ext cx="925532" cy="462766"/>
          </a:xfrm>
          <a:custGeom>
            <a:avLst/>
            <a:gdLst>
              <a:gd name="connsiteX0" fmla="*/ 0 w 935146"/>
              <a:gd name="connsiteY0" fmla="*/ 467573 h 935146"/>
              <a:gd name="connsiteX1" fmla="*/ 467573 w 935146"/>
              <a:gd name="connsiteY1" fmla="*/ 0 h 935146"/>
              <a:gd name="connsiteX2" fmla="*/ 935146 w 935146"/>
              <a:gd name="connsiteY2" fmla="*/ 467573 h 935146"/>
              <a:gd name="connsiteX3" fmla="*/ 467573 w 935146"/>
              <a:gd name="connsiteY3" fmla="*/ 935146 h 935146"/>
              <a:gd name="connsiteX4" fmla="*/ 0 w 935146"/>
              <a:gd name="connsiteY4" fmla="*/ 467573 h 935146"/>
              <a:gd name="connsiteX0" fmla="*/ 467573 w 935146"/>
              <a:gd name="connsiteY0" fmla="*/ 0 h 935146"/>
              <a:gd name="connsiteX1" fmla="*/ 935146 w 935146"/>
              <a:gd name="connsiteY1" fmla="*/ 467573 h 935146"/>
              <a:gd name="connsiteX2" fmla="*/ 467573 w 935146"/>
              <a:gd name="connsiteY2" fmla="*/ 935146 h 935146"/>
              <a:gd name="connsiteX3" fmla="*/ 0 w 935146"/>
              <a:gd name="connsiteY3" fmla="*/ 467573 h 935146"/>
              <a:gd name="connsiteX4" fmla="*/ 559013 w 935146"/>
              <a:gd name="connsiteY4" fmla="*/ 91440 h 935146"/>
              <a:gd name="connsiteX0" fmla="*/ 467573 w 935146"/>
              <a:gd name="connsiteY0" fmla="*/ 0 h 935146"/>
              <a:gd name="connsiteX1" fmla="*/ 935146 w 935146"/>
              <a:gd name="connsiteY1" fmla="*/ 467573 h 935146"/>
              <a:gd name="connsiteX2" fmla="*/ 467573 w 935146"/>
              <a:gd name="connsiteY2" fmla="*/ 935146 h 935146"/>
              <a:gd name="connsiteX3" fmla="*/ 0 w 935146"/>
              <a:gd name="connsiteY3" fmla="*/ 467573 h 935146"/>
              <a:gd name="connsiteX0" fmla="*/ 935146 w 935146"/>
              <a:gd name="connsiteY0" fmla="*/ 0 h 467573"/>
              <a:gd name="connsiteX1" fmla="*/ 467573 w 935146"/>
              <a:gd name="connsiteY1" fmla="*/ 467573 h 467573"/>
              <a:gd name="connsiteX2" fmla="*/ 0 w 935146"/>
              <a:gd name="connsiteY2" fmla="*/ 0 h 467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5146" h="467573">
                <a:moveTo>
                  <a:pt x="935146" y="0"/>
                </a:moveTo>
                <a:cubicBezTo>
                  <a:pt x="935146" y="258233"/>
                  <a:pt x="725806" y="467573"/>
                  <a:pt x="467573" y="467573"/>
                </a:cubicBezTo>
                <a:cubicBezTo>
                  <a:pt x="209340" y="467573"/>
                  <a:pt x="0" y="258233"/>
                  <a:pt x="0" y="0"/>
                </a:cubicBezTo>
              </a:path>
            </a:pathLst>
          </a:custGeom>
          <a:noFill/>
          <a:ln w="28575"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74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r="21952"/>
          <a:stretch/>
        </p:blipFill>
        <p:spPr>
          <a:xfrm>
            <a:off x="5841057" y="0"/>
            <a:ext cx="3273333" cy="6858000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-148282" y="0"/>
            <a:ext cx="7755147" cy="6858000"/>
          </a:xfrm>
          <a:prstGeom prst="rect">
            <a:avLst/>
          </a:prstGeom>
          <a:gradFill>
            <a:gsLst>
              <a:gs pos="79000">
                <a:schemeClr val="bg1"/>
              </a:gs>
              <a:gs pos="97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-148282" y="-216720"/>
            <a:ext cx="2631374" cy="2239167"/>
            <a:chOff x="129945" y="103179"/>
            <a:chExt cx="2631374" cy="2239167"/>
          </a:xfrm>
        </p:grpSpPr>
        <p:sp>
          <p:nvSpPr>
            <p:cNvPr id="12" name="円/楕円 11"/>
            <p:cNvSpPr/>
            <p:nvPr/>
          </p:nvSpPr>
          <p:spPr>
            <a:xfrm>
              <a:off x="129945" y="103179"/>
              <a:ext cx="2071204" cy="207120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1607513" y="1508487"/>
              <a:ext cx="833859" cy="833859"/>
            </a:xfrm>
            <a:prstGeom prst="ellipse">
              <a:avLst/>
            </a:prstGeom>
            <a:solidFill>
              <a:srgbClr val="CFE8AC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/>
          </p:nvSpPr>
          <p:spPr>
            <a:xfrm>
              <a:off x="2272448" y="1494995"/>
              <a:ext cx="488871" cy="488871"/>
            </a:xfrm>
            <a:prstGeom prst="ellipse">
              <a:avLst/>
            </a:prstGeom>
            <a:solidFill>
              <a:srgbClr val="FFCC99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518068" y="318089"/>
            <a:ext cx="59730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Образовательная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программа реализуется </a:t>
            </a: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группах общеразвивающей направленности. </a:t>
            </a:r>
          </a:p>
          <a:p>
            <a:pPr algn="just"/>
            <a:r>
              <a:rPr lang="ru-RU" alt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Обязательная часть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составляет 60% и разработана </a:t>
            </a:r>
            <a:endParaRPr lang="ru-RU" alt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соответствии </a:t>
            </a: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 Федеральной образовательной программой дошкольного образования (ФОП ДО) и ФГОС ДО</a:t>
            </a:r>
            <a:endParaRPr lang="ru-RU" alt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" y="1755101"/>
            <a:ext cx="6491165" cy="241657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tIns="180000" rIns="252000" rtlCol="0" anchor="t"/>
          <a:lstStyle/>
          <a:p>
            <a:pPr>
              <a:spcBef>
                <a:spcPct val="0"/>
              </a:spcBef>
              <a:defRPr/>
            </a:pPr>
            <a:r>
              <a:rPr lang="ru-RU" altLang="ru-RU" sz="1400" dirty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Содержание </a:t>
            </a:r>
            <a:r>
              <a:rPr lang="ru-RU" altLang="ru-RU" sz="1400" dirty="0" smtClean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ОП детского сада  </a:t>
            </a:r>
            <a:r>
              <a:rPr lang="ru-RU" altLang="ru-RU" sz="1400" dirty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направлено на формирование общей культуры, традиционных российских духовно-нравственных ценностей: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1127427" y="4348995"/>
            <a:ext cx="5325617" cy="170304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288000" rtlCol="0" anchor="ctr"/>
          <a:lstStyle/>
          <a:p>
            <a:pPr>
              <a:spcBef>
                <a:spcPct val="0"/>
              </a:spcBef>
              <a:defRPr/>
            </a:pPr>
            <a:r>
              <a:rPr lang="ru-RU" altLang="ru-RU" sz="1400" dirty="0" smtClean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ОП детского сада включает </a:t>
            </a:r>
            <a:r>
              <a:rPr lang="ru-RU" altLang="ru-RU" sz="1400" dirty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 себя учебно-методическую документацию, в состав которой входят рабочая программа </a:t>
            </a:r>
            <a:r>
              <a:rPr lang="ru-RU" altLang="ru-RU" sz="1400" dirty="0" smtClean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воспитания, примерный </a:t>
            </a:r>
            <a:r>
              <a:rPr lang="ru-RU" altLang="ru-RU" sz="1400" dirty="0">
                <a:solidFill>
                  <a:srgbClr val="053A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режим и распорядок дня дошкольных групп, календарный план воспитательной работы и иные компоненты.</a:t>
            </a:r>
          </a:p>
        </p:txBody>
      </p:sp>
    </p:spTree>
    <p:extLst>
      <p:ext uri="{BB962C8B-B14F-4D97-AF65-F5344CB8AC3E}">
        <p14:creationId xmlns:p14="http://schemas.microsoft.com/office/powerpoint/2010/main" val="356338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r="21952"/>
          <a:stretch/>
        </p:blipFill>
        <p:spPr>
          <a:xfrm>
            <a:off x="5870667" y="-1"/>
            <a:ext cx="3273333" cy="6858001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>
            <a:off x="8252" y="0"/>
            <a:ext cx="7755147" cy="6858000"/>
          </a:xfrm>
          <a:prstGeom prst="rect">
            <a:avLst/>
          </a:prstGeom>
          <a:gradFill>
            <a:gsLst>
              <a:gs pos="79000">
                <a:schemeClr val="bg1"/>
              </a:gs>
              <a:gs pos="97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ru-RU" altLang="ja-JP" dirty="0" smtClean="0">
                <a:solidFill>
                  <a:schemeClr val="bg1"/>
                </a:solidFill>
              </a:rPr>
              <a:t> 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3596119" y="3821737"/>
            <a:ext cx="4737111" cy="1195426"/>
          </a:xfrm>
          <a:prstGeom prst="rect">
            <a:avLst/>
          </a:prstGeom>
          <a:solidFill>
            <a:srgbClr val="3183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56000" rIns="144000" rtlCol="0" anchor="ctr"/>
          <a:lstStyle/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Р</a:t>
            </a:r>
            <a:r>
              <a:rPr lang="ru-RU" alt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еализуется </a:t>
            </a:r>
            <a:r>
              <a:rPr lang="ru-RU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для проведения занятий по оздоровительному плаванию с воспитанниками средней группы в </a:t>
            </a:r>
            <a:endParaRPr lang="ru-RU" altLang="ru-RU" sz="1200" b="1" dirty="0" smtClean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режиме </a:t>
            </a:r>
            <a:r>
              <a:rPr lang="ru-RU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детского сада. </a:t>
            </a:r>
          </a:p>
        </p:txBody>
      </p:sp>
      <p:grpSp>
        <p:nvGrpSpPr>
          <p:cNvPr id="5" name="グループ化 4"/>
          <p:cNvGrpSpPr/>
          <p:nvPr/>
        </p:nvGrpSpPr>
        <p:grpSpPr>
          <a:xfrm rot="17852473">
            <a:off x="4488551" y="-229312"/>
            <a:ext cx="2497941" cy="2176850"/>
            <a:chOff x="4062905" y="-352540"/>
            <a:chExt cx="2497941" cy="2176850"/>
          </a:xfrm>
        </p:grpSpPr>
        <p:sp>
          <p:nvSpPr>
            <p:cNvPr id="14" name="円/楕円 13"/>
            <p:cNvSpPr/>
            <p:nvPr/>
          </p:nvSpPr>
          <p:spPr>
            <a:xfrm rot="4148737" flipH="1">
              <a:off x="4489642" y="-246894"/>
              <a:ext cx="2071204" cy="207120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 rot="4148737" flipH="1">
              <a:off x="4062905" y="-16597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 rot="4148737" flipH="1">
              <a:off x="4250436" y="-352540"/>
              <a:ext cx="488871" cy="488871"/>
            </a:xfrm>
            <a:prstGeom prst="ellipse">
              <a:avLst/>
            </a:prstGeom>
            <a:solidFill>
              <a:srgbClr val="FFCC99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106757" y="138433"/>
            <a:ext cx="86251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</a:t>
            </a:r>
            <a:r>
              <a:rPr lang="ru-RU" alt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формируемая участниками образовательных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отношений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составляет </a:t>
            </a: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40%, ориентирована на специфику национальных, социокультурных и региональных условий, разработана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 основе </a:t>
            </a: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парциальных </a:t>
            </a:r>
            <a:r>
              <a:rPr lang="ru-RU" alt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программ: </a:t>
            </a:r>
          </a:p>
        </p:txBody>
      </p:sp>
      <p:sp>
        <p:nvSpPr>
          <p:cNvPr id="12" name="対角する 2 つの角を丸めた四角形 11"/>
          <p:cNvSpPr/>
          <p:nvPr/>
        </p:nvSpPr>
        <p:spPr>
          <a:xfrm flipH="1">
            <a:off x="5568514" y="649828"/>
            <a:ext cx="2781071" cy="2051876"/>
          </a:xfrm>
          <a:prstGeom prst="round2DiagRect">
            <a:avLst/>
          </a:prstGeom>
          <a:gradFill flip="none" rotWithShape="1">
            <a:gsLst>
              <a:gs pos="7900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72000" bIns="396000" rtlCol="0" anchor="ctr"/>
          <a:lstStyle/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1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Программа учитывает особенности воздействия психологических факторов (эмоции, мотивация, и самосознание) на физическое здоровье, а физические упражнения, в свою очередь, благотворно влияют на психическое состояние ребенка</a:t>
            </a:r>
            <a:endParaRPr lang="ru-RU" altLang="ru-RU" sz="11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正方形/長方形 12"/>
          <p:cNvSpPr/>
          <p:nvPr/>
        </p:nvSpPr>
        <p:spPr>
          <a:xfrm>
            <a:off x="1250394" y="4022670"/>
            <a:ext cx="3866756" cy="8584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12000" rtlCol="0" anchor="ctr"/>
          <a:lstStyle/>
          <a:p>
            <a:r>
              <a:rPr lang="ru-RU" altLang="ru-RU" sz="10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Плавай как мы!»</a:t>
            </a:r>
            <a:r>
              <a:rPr lang="ru-RU" alt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авторская программа Рыбак М.В</a:t>
            </a:r>
            <a:r>
              <a:rPr lang="ru-RU" altLang="ru-RU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altLang="ru-RU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(оздоровительное плавание </a:t>
            </a:r>
          </a:p>
          <a:p>
            <a:r>
              <a:rPr lang="ru-RU" altLang="ru-RU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детей 2-5 лет) </a:t>
            </a:r>
            <a:r>
              <a:rPr lang="ru-RU" alt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//Обруч, 2014 </a:t>
            </a:r>
            <a:r>
              <a:rPr lang="ru-RU" altLang="ru-RU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ru-RU" alt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"/>
          <a:stretch/>
        </p:blipFill>
        <p:spPr>
          <a:xfrm>
            <a:off x="763399" y="3881047"/>
            <a:ext cx="953762" cy="1305767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2926333" y="2428535"/>
            <a:ext cx="4956013" cy="1160214"/>
          </a:xfrm>
          <a:prstGeom prst="rect">
            <a:avLst/>
          </a:prstGeom>
          <a:solidFill>
            <a:srgbClr val="074D6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56000" rIns="144000" rtlCol="0" anchor="ctr"/>
          <a:lstStyle/>
          <a:p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Реализуется </a:t>
            </a:r>
            <a:r>
              <a:rPr lang="ru-RU" alt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кружковой деятельности для </a:t>
            </a:r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старших дошкольников: «Радуга здоровья»  </a:t>
            </a:r>
          </a:p>
          <a:p>
            <a:r>
              <a:rPr lang="ru-RU" alt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«Игры и упражнения с элементами спорта».</a:t>
            </a:r>
            <a:endParaRPr lang="ru-RU" alt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26516" y="2508750"/>
            <a:ext cx="3868212" cy="105155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12000" rtlCol="0" anchor="ctr"/>
          <a:lstStyle/>
          <a:p>
            <a:r>
              <a:rPr lang="ru-RU" alt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«Безопасность»</a:t>
            </a:r>
            <a:r>
              <a:rPr lang="ru-RU" alt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программа по формированию основ безопасности жизнедеятельности детей старшего дошкольного возраста/Авт.- сост.: А.Н. Авдеева, О.Л. Князева, Р.Б. </a:t>
            </a:r>
            <a:r>
              <a:rPr lang="ru-RU" altLang="ru-RU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Стеркина</a:t>
            </a:r>
            <a:endParaRPr lang="ru-RU" alt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763399" y="1095026"/>
            <a:ext cx="4127566" cy="1090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12000" rtlCol="0" anchor="ctr"/>
          <a:lstStyle/>
          <a:p>
            <a:r>
              <a:rPr lang="ru-RU" alt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«Здравствуй</a:t>
            </a:r>
            <a:r>
              <a:rPr lang="ru-RU" alt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оздоровительно-развивающая программа для дошкольных образовательных учреждений/Авт.- сост.: М.Л. Лазарев. 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М: Мнемозина, 2004 г. </a:t>
            </a:r>
          </a:p>
        </p:txBody>
      </p:sp>
      <p:pic>
        <p:nvPicPr>
          <p:cNvPr id="10" name="Рисунок 12" descr="http://sonatal.ru/userfiles/shop/121_zdravstvuy-ozdorovitel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541" y="922048"/>
            <a:ext cx="1048805" cy="135371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円/楕円 23"/>
          <p:cNvSpPr/>
          <p:nvPr/>
        </p:nvSpPr>
        <p:spPr>
          <a:xfrm rot="18776552" flipV="1">
            <a:off x="4754172" y="870625"/>
            <a:ext cx="935146" cy="467573"/>
          </a:xfrm>
          <a:custGeom>
            <a:avLst/>
            <a:gdLst>
              <a:gd name="connsiteX0" fmla="*/ 0 w 935146"/>
              <a:gd name="connsiteY0" fmla="*/ 467573 h 935146"/>
              <a:gd name="connsiteX1" fmla="*/ 467573 w 935146"/>
              <a:gd name="connsiteY1" fmla="*/ 0 h 935146"/>
              <a:gd name="connsiteX2" fmla="*/ 935146 w 935146"/>
              <a:gd name="connsiteY2" fmla="*/ 467573 h 935146"/>
              <a:gd name="connsiteX3" fmla="*/ 467573 w 935146"/>
              <a:gd name="connsiteY3" fmla="*/ 935146 h 935146"/>
              <a:gd name="connsiteX4" fmla="*/ 0 w 935146"/>
              <a:gd name="connsiteY4" fmla="*/ 467573 h 935146"/>
              <a:gd name="connsiteX0" fmla="*/ 467573 w 935146"/>
              <a:gd name="connsiteY0" fmla="*/ 0 h 935146"/>
              <a:gd name="connsiteX1" fmla="*/ 935146 w 935146"/>
              <a:gd name="connsiteY1" fmla="*/ 467573 h 935146"/>
              <a:gd name="connsiteX2" fmla="*/ 467573 w 935146"/>
              <a:gd name="connsiteY2" fmla="*/ 935146 h 935146"/>
              <a:gd name="connsiteX3" fmla="*/ 0 w 935146"/>
              <a:gd name="connsiteY3" fmla="*/ 467573 h 935146"/>
              <a:gd name="connsiteX4" fmla="*/ 559013 w 935146"/>
              <a:gd name="connsiteY4" fmla="*/ 91440 h 935146"/>
              <a:gd name="connsiteX0" fmla="*/ 467573 w 935146"/>
              <a:gd name="connsiteY0" fmla="*/ 0 h 935146"/>
              <a:gd name="connsiteX1" fmla="*/ 935146 w 935146"/>
              <a:gd name="connsiteY1" fmla="*/ 467573 h 935146"/>
              <a:gd name="connsiteX2" fmla="*/ 467573 w 935146"/>
              <a:gd name="connsiteY2" fmla="*/ 935146 h 935146"/>
              <a:gd name="connsiteX3" fmla="*/ 0 w 935146"/>
              <a:gd name="connsiteY3" fmla="*/ 467573 h 935146"/>
              <a:gd name="connsiteX0" fmla="*/ 935146 w 935146"/>
              <a:gd name="connsiteY0" fmla="*/ 0 h 467573"/>
              <a:gd name="connsiteX1" fmla="*/ 467573 w 935146"/>
              <a:gd name="connsiteY1" fmla="*/ 467573 h 467573"/>
              <a:gd name="connsiteX2" fmla="*/ 0 w 935146"/>
              <a:gd name="connsiteY2" fmla="*/ 0 h 467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5146" h="467573">
                <a:moveTo>
                  <a:pt x="935146" y="0"/>
                </a:moveTo>
                <a:cubicBezTo>
                  <a:pt x="935146" y="258233"/>
                  <a:pt x="725806" y="467573"/>
                  <a:pt x="467573" y="467573"/>
                </a:cubicBezTo>
                <a:cubicBezTo>
                  <a:pt x="209340" y="467573"/>
                  <a:pt x="0" y="258233"/>
                  <a:pt x="0" y="0"/>
                </a:cubicBezTo>
              </a:path>
            </a:pathLst>
          </a:custGeom>
          <a:noFill/>
          <a:ln w="28575"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9" name="Рисунок 16" descr="D:\Documents\Desktop\СТЕНД\СТЕНДЫ\3 этаж\ee11d5110eab68a88d44aafbc0b9e3e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38" y="2381466"/>
            <a:ext cx="1019756" cy="137229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正方形/長方形 21"/>
          <p:cNvSpPr/>
          <p:nvPr/>
        </p:nvSpPr>
        <p:spPr>
          <a:xfrm>
            <a:off x="4018156" y="5404108"/>
            <a:ext cx="4737111" cy="116698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56000" rIns="144000" rtlCol="0" anchor="ctr"/>
          <a:lstStyle/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Р</a:t>
            </a:r>
            <a:r>
              <a:rPr lang="ru-RU" alt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еализуется </a:t>
            </a:r>
            <a:r>
              <a:rPr lang="ru-RU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для проведения занятий по оздоровительному </a:t>
            </a:r>
            <a:r>
              <a:rPr lang="ru-RU" alt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 туризму с воспитанниками старших в 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ru-RU" altLang="ru-RU" sz="1200" b="1" dirty="0" smtClean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режиме </a:t>
            </a:r>
            <a:r>
              <a:rPr lang="ru-RU" altLang="ru-RU" sz="12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детского сада. </a:t>
            </a:r>
          </a:p>
        </p:txBody>
      </p:sp>
      <p:sp>
        <p:nvSpPr>
          <p:cNvPr id="21" name="正方形/長方形 12"/>
          <p:cNvSpPr/>
          <p:nvPr/>
        </p:nvSpPr>
        <p:spPr>
          <a:xfrm>
            <a:off x="633744" y="5441877"/>
            <a:ext cx="4576287" cy="105155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12000" rtlCol="0" anchor="ctr"/>
          <a:lstStyle/>
          <a:p>
            <a:r>
              <a:rPr lang="ru-RU" altLang="ru-RU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«Веселый рюкзачок» </a:t>
            </a:r>
            <a:r>
              <a:rPr lang="ru-RU" alt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Парциальная программа рекреационного туризма для детей старшего дошкольного возраста. А.А. </a:t>
            </a:r>
            <a:r>
              <a:rPr lang="ru-RU" altLang="ru-RU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Чеменева</a:t>
            </a:r>
            <a:r>
              <a:rPr lang="ru-RU" altLang="ru-RU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А.Ф. Мельникова., В.С. Волкова. М</a:t>
            </a:r>
            <a:r>
              <a:rPr lang="ru-RU" altLang="ru-RU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093" y="5276798"/>
            <a:ext cx="897856" cy="142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81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r="21952"/>
          <a:stretch/>
        </p:blipFill>
        <p:spPr>
          <a:xfrm>
            <a:off x="5867908" y="-17269"/>
            <a:ext cx="3273333" cy="6875269"/>
          </a:xfrm>
          <a:prstGeom prst="rect">
            <a:avLst/>
          </a:prstGeom>
        </p:spPr>
      </p:pic>
      <p:sp>
        <p:nvSpPr>
          <p:cNvPr id="49" name="正方形/長方形 9"/>
          <p:cNvSpPr/>
          <p:nvPr/>
        </p:nvSpPr>
        <p:spPr>
          <a:xfrm>
            <a:off x="1" y="-8635"/>
            <a:ext cx="7755147" cy="6858000"/>
          </a:xfrm>
          <a:prstGeom prst="rect">
            <a:avLst/>
          </a:prstGeom>
          <a:gradFill>
            <a:gsLst>
              <a:gs pos="79000">
                <a:schemeClr val="bg1"/>
              </a:gs>
              <a:gs pos="97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bg1"/>
              </a:solidFill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 rot="17852473">
            <a:off x="2841748" y="813350"/>
            <a:ext cx="2497941" cy="2176850"/>
            <a:chOff x="4062905" y="-352540"/>
            <a:chExt cx="2497941" cy="2176850"/>
          </a:xfrm>
        </p:grpSpPr>
        <p:sp>
          <p:nvSpPr>
            <p:cNvPr id="24" name="円/楕円 23"/>
            <p:cNvSpPr/>
            <p:nvPr/>
          </p:nvSpPr>
          <p:spPr>
            <a:xfrm rot="4148737" flipH="1">
              <a:off x="4489642" y="-246894"/>
              <a:ext cx="2071204" cy="207120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/>
          </p:nvSpPr>
          <p:spPr>
            <a:xfrm rot="4148737" flipH="1">
              <a:off x="4062905" y="-16597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/>
          </p:nvSpPr>
          <p:spPr>
            <a:xfrm rot="4148737" flipH="1">
              <a:off x="4250436" y="-352540"/>
              <a:ext cx="488871" cy="488871"/>
            </a:xfrm>
            <a:prstGeom prst="ellipse">
              <a:avLst/>
            </a:prstGeom>
            <a:solidFill>
              <a:srgbClr val="FFCC99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5" name="正方形/長方形 19"/>
          <p:cNvSpPr/>
          <p:nvPr/>
        </p:nvSpPr>
        <p:spPr>
          <a:xfrm>
            <a:off x="798174" y="2237358"/>
            <a:ext cx="1970127" cy="7489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48" name="正方形/長方形 28"/>
          <p:cNvSpPr/>
          <p:nvPr/>
        </p:nvSpPr>
        <p:spPr>
          <a:xfrm>
            <a:off x="4364970" y="2188231"/>
            <a:ext cx="2400086" cy="14258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 rot="16642265" flipV="1">
            <a:off x="1642189" y="3765069"/>
            <a:ext cx="2601214" cy="2274681"/>
            <a:chOff x="619823" y="5104715"/>
            <a:chExt cx="2497941" cy="2176850"/>
          </a:xfrm>
        </p:grpSpPr>
        <p:sp>
          <p:nvSpPr>
            <p:cNvPr id="38" name="円/楕円 37"/>
            <p:cNvSpPr/>
            <p:nvPr/>
          </p:nvSpPr>
          <p:spPr>
            <a:xfrm rot="4148737" flipH="1">
              <a:off x="1046560" y="5210361"/>
              <a:ext cx="2071204" cy="207120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8"/>
            <p:cNvSpPr/>
            <p:nvPr/>
          </p:nvSpPr>
          <p:spPr>
            <a:xfrm rot="4148737" flipH="1">
              <a:off x="619823" y="5440658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9"/>
            <p:cNvSpPr/>
            <p:nvPr/>
          </p:nvSpPr>
          <p:spPr>
            <a:xfrm rot="4148737" flipH="1">
              <a:off x="807354" y="5104715"/>
              <a:ext cx="488871" cy="488871"/>
            </a:xfrm>
            <a:prstGeom prst="ellipse">
              <a:avLst/>
            </a:prstGeom>
            <a:solidFill>
              <a:srgbClr val="CCFFCC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フリーフォーム 13"/>
          <p:cNvSpPr/>
          <p:nvPr/>
        </p:nvSpPr>
        <p:spPr>
          <a:xfrm>
            <a:off x="4100963" y="2901169"/>
            <a:ext cx="268162" cy="268162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681621"/>
                </a:lnTo>
                <a:lnTo>
                  <a:pt x="268162" y="2681621"/>
                </a:lnTo>
              </a:path>
            </a:pathLst>
          </a:custGeom>
          <a:noFill/>
          <a:ln w="28575">
            <a:solidFill>
              <a:srgbClr val="318388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角丸四角形 20"/>
          <p:cNvSpPr/>
          <p:nvPr/>
        </p:nvSpPr>
        <p:spPr>
          <a:xfrm>
            <a:off x="3646990" y="934913"/>
            <a:ext cx="3614849" cy="1083573"/>
          </a:xfrm>
          <a:prstGeom prst="roundRect">
            <a:avLst/>
          </a:prstGeom>
          <a:solidFill>
            <a:srgbClr val="3183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Приоритетное направление </a:t>
            </a:r>
            <a:endParaRPr lang="en-US" alt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в</a:t>
            </a: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оспитательной работы в части, формируемой участниками образовательных отношений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フリーフォーム 6"/>
          <p:cNvSpPr/>
          <p:nvPr/>
        </p:nvSpPr>
        <p:spPr>
          <a:xfrm>
            <a:off x="519358" y="1623914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正方形/長方形 19"/>
          <p:cNvSpPr/>
          <p:nvPr/>
        </p:nvSpPr>
        <p:spPr>
          <a:xfrm>
            <a:off x="798175" y="1511072"/>
            <a:ext cx="1984178" cy="6639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4364969" y="4439804"/>
            <a:ext cx="2406051" cy="6843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52000" rtlCol="0" anchor="ctr" anchorCtr="1"/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b="1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4381431" y="5227835"/>
            <a:ext cx="2406627" cy="7518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1"/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ru-RU" altLang="ru-RU" sz="1200" b="1" dirty="0" smtClean="0">
                <a:solidFill>
                  <a:srgbClr val="053A4D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Художественно-эстетическое развитие</a:t>
            </a:r>
            <a:endParaRPr lang="ru-RU" altLang="ru-RU" sz="1200" b="1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4371954" y="3713159"/>
            <a:ext cx="2398045" cy="6331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1" y="89086"/>
            <a:ext cx="9152518" cy="59848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47730" y="114928"/>
            <a:ext cx="9453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Рабочая программа воспитания входит в содержательный раздел </a:t>
            </a:r>
            <a:b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Образовательной программы </a:t>
            </a:r>
            <a:endParaRPr lang="ru-RU" alt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77" y="1555769"/>
            <a:ext cx="1481456" cy="597460"/>
          </a:xfrm>
          <a:prstGeom prst="rect">
            <a:avLst/>
          </a:prstGeom>
        </p:spPr>
      </p:pic>
      <p:sp>
        <p:nvSpPr>
          <p:cNvPr id="36" name="フリーフォーム 6"/>
          <p:cNvSpPr/>
          <p:nvPr/>
        </p:nvSpPr>
        <p:spPr>
          <a:xfrm>
            <a:off x="513430" y="2427699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正方形/長方形 19"/>
          <p:cNvSpPr/>
          <p:nvPr/>
        </p:nvSpPr>
        <p:spPr>
          <a:xfrm>
            <a:off x="812813" y="3077535"/>
            <a:ext cx="1969539" cy="6634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42" name="フリーフォーム 6"/>
          <p:cNvSpPr/>
          <p:nvPr/>
        </p:nvSpPr>
        <p:spPr>
          <a:xfrm>
            <a:off x="512728" y="3187630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3" name="正方形/長方形 32"/>
          <p:cNvSpPr/>
          <p:nvPr/>
        </p:nvSpPr>
        <p:spPr>
          <a:xfrm>
            <a:off x="4403075" y="6083571"/>
            <a:ext cx="2399107" cy="6405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1"/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</a:pPr>
            <a:r>
              <a:rPr lang="ru-RU" altLang="ru-RU" sz="1200" b="1" dirty="0">
                <a:solidFill>
                  <a:srgbClr val="053A4D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Физическое развитие</a:t>
            </a:r>
          </a:p>
        </p:txBody>
      </p:sp>
      <p:sp>
        <p:nvSpPr>
          <p:cNvPr id="44" name="フリーフォーム 17"/>
          <p:cNvSpPr/>
          <p:nvPr/>
        </p:nvSpPr>
        <p:spPr>
          <a:xfrm>
            <a:off x="4103078" y="2067929"/>
            <a:ext cx="327668" cy="28915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681621"/>
                </a:lnTo>
                <a:lnTo>
                  <a:pt x="268162" y="2681621"/>
                </a:lnTo>
              </a:path>
            </a:pathLst>
          </a:custGeom>
          <a:noFill/>
          <a:ln w="28575">
            <a:solidFill>
              <a:srgbClr val="318388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5" name="正方形/長方形 19"/>
          <p:cNvSpPr/>
          <p:nvPr/>
        </p:nvSpPr>
        <p:spPr>
          <a:xfrm>
            <a:off x="813009" y="3816705"/>
            <a:ext cx="1955293" cy="7472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46" name="正方形/長方形 19"/>
          <p:cNvSpPr/>
          <p:nvPr/>
        </p:nvSpPr>
        <p:spPr>
          <a:xfrm>
            <a:off x="813010" y="4624887"/>
            <a:ext cx="1955292" cy="66347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47" name="正方形/長方形 19"/>
          <p:cNvSpPr/>
          <p:nvPr/>
        </p:nvSpPr>
        <p:spPr>
          <a:xfrm>
            <a:off x="802372" y="5386344"/>
            <a:ext cx="1970127" cy="5714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50" name="フリーフォーム 6"/>
          <p:cNvSpPr/>
          <p:nvPr/>
        </p:nvSpPr>
        <p:spPr>
          <a:xfrm>
            <a:off x="513034" y="3926999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正方形/長方形 19"/>
          <p:cNvSpPr/>
          <p:nvPr/>
        </p:nvSpPr>
        <p:spPr>
          <a:xfrm>
            <a:off x="798174" y="6049252"/>
            <a:ext cx="1974325" cy="702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8000" rtlCol="0" anchor="ctr" anchorCtr="1"/>
          <a:lstStyle/>
          <a:p>
            <a:pPr algn="ctr">
              <a:lnSpc>
                <a:spcPct val="150000"/>
              </a:lnSpc>
              <a:buClr>
                <a:srgbClr val="000000"/>
              </a:buClr>
              <a:buSzPct val="100000"/>
            </a:pPr>
            <a:endParaRPr lang="ru-RU" altLang="ru-RU" sz="1200" dirty="0">
              <a:solidFill>
                <a:srgbClr val="053A4D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52" name="フリーフォーム 6"/>
          <p:cNvSpPr/>
          <p:nvPr/>
        </p:nvSpPr>
        <p:spPr>
          <a:xfrm>
            <a:off x="513034" y="5336941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3" name="フリーフォーム 6"/>
          <p:cNvSpPr/>
          <p:nvPr/>
        </p:nvSpPr>
        <p:spPr>
          <a:xfrm>
            <a:off x="518476" y="4666368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7302" y="5397615"/>
            <a:ext cx="960553" cy="59746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7128" y="3127349"/>
            <a:ext cx="1420491" cy="597460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461" y="3837942"/>
            <a:ext cx="1951662" cy="756535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796" y="4679634"/>
            <a:ext cx="1670449" cy="597460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639" y="6059132"/>
            <a:ext cx="1548961" cy="706610"/>
          </a:xfrm>
          <a:prstGeom prst="rect">
            <a:avLst/>
          </a:prstGeom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8134" y="3893727"/>
            <a:ext cx="2144017" cy="321906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5615" y="4526460"/>
            <a:ext cx="2438438" cy="5974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09788" y="2211568"/>
            <a:ext cx="23244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074D67"/>
                </a:solidFill>
              </a:rPr>
              <a:t>Мультикультурное</a:t>
            </a:r>
            <a:r>
              <a:rPr lang="ru-RU" sz="1400" b="1" dirty="0">
                <a:solidFill>
                  <a:srgbClr val="074D67"/>
                </a:solidFill>
              </a:rPr>
              <a:t> направление воспитания </a:t>
            </a:r>
            <a:r>
              <a:rPr lang="ru-RU" sz="1200" dirty="0">
                <a:solidFill>
                  <a:srgbClr val="074D67"/>
                </a:solidFill>
              </a:rPr>
              <a:t>(Эмоциональное отношения и дружеское расположения к людям другой национальности, интерес к культуре разных </a:t>
            </a:r>
            <a:r>
              <a:rPr lang="ru-RU" sz="1200" dirty="0" smtClean="0">
                <a:solidFill>
                  <a:srgbClr val="074D67"/>
                </a:solidFill>
              </a:rPr>
              <a:t>народов)</a:t>
            </a:r>
            <a:endParaRPr lang="ru-RU" sz="1200" dirty="0">
              <a:solidFill>
                <a:srgbClr val="074D67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327" y="2251688"/>
            <a:ext cx="197265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74D67"/>
                </a:solidFill>
              </a:rPr>
              <a:t>Духовно-нравственное</a:t>
            </a:r>
          </a:p>
          <a:p>
            <a:pPr algn="ctr"/>
            <a:r>
              <a:rPr lang="ru-RU" sz="1400" dirty="0" smtClean="0">
                <a:solidFill>
                  <a:srgbClr val="074D67"/>
                </a:solidFill>
              </a:rPr>
              <a:t> (Жизнь, милосердие, </a:t>
            </a:r>
          </a:p>
          <a:p>
            <a:pPr algn="ctr"/>
            <a:r>
              <a:rPr lang="ru-RU" sz="1400" dirty="0" smtClean="0">
                <a:solidFill>
                  <a:srgbClr val="074D67"/>
                </a:solidFill>
              </a:rPr>
              <a:t>добро) </a:t>
            </a:r>
            <a:endParaRPr lang="ru-RU" sz="1400" dirty="0">
              <a:solidFill>
                <a:srgbClr val="074D67"/>
              </a:solidFill>
            </a:endParaRPr>
          </a:p>
        </p:txBody>
      </p:sp>
      <p:sp>
        <p:nvSpPr>
          <p:cNvPr id="54" name="フリーフォーム 11"/>
          <p:cNvSpPr/>
          <p:nvPr/>
        </p:nvSpPr>
        <p:spPr>
          <a:xfrm>
            <a:off x="4110366" y="1885895"/>
            <a:ext cx="453789" cy="98339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318388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6" name="フリーフォーム 6"/>
          <p:cNvSpPr/>
          <p:nvPr/>
        </p:nvSpPr>
        <p:spPr>
          <a:xfrm>
            <a:off x="517864" y="833845"/>
            <a:ext cx="268162" cy="71880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CB1B4A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7" name="フリーフォーム 13"/>
          <p:cNvSpPr/>
          <p:nvPr/>
        </p:nvSpPr>
        <p:spPr>
          <a:xfrm>
            <a:off x="4098134" y="3677975"/>
            <a:ext cx="268162" cy="268162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681621"/>
                </a:lnTo>
                <a:lnTo>
                  <a:pt x="268162" y="2681621"/>
                </a:lnTo>
              </a:path>
            </a:pathLst>
          </a:custGeom>
          <a:noFill/>
          <a:ln w="28575">
            <a:solidFill>
              <a:srgbClr val="318388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フリーフォーム 11"/>
          <p:cNvSpPr/>
          <p:nvPr/>
        </p:nvSpPr>
        <p:spPr>
          <a:xfrm>
            <a:off x="4099882" y="3115905"/>
            <a:ext cx="242073" cy="77304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005608"/>
                </a:lnTo>
                <a:lnTo>
                  <a:pt x="268162" y="1005608"/>
                </a:lnTo>
              </a:path>
            </a:pathLst>
          </a:custGeom>
          <a:noFill/>
          <a:ln w="28575">
            <a:solidFill>
              <a:srgbClr val="318388"/>
            </a:solidFill>
          </a:ln>
        </p:spPr>
        <p:style>
          <a:lnRef idx="2">
            <a:schemeClr val="accent5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角丸四角形 18"/>
          <p:cNvSpPr/>
          <p:nvPr/>
        </p:nvSpPr>
        <p:spPr>
          <a:xfrm>
            <a:off x="175271" y="763594"/>
            <a:ext cx="3143672" cy="662500"/>
          </a:xfrm>
          <a:prstGeom prst="roundRect">
            <a:avLst/>
          </a:prstGeom>
          <a:solidFill>
            <a:srgbClr val="CB1B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Основные </a:t>
            </a:r>
            <a:r>
              <a:rPr lang="ru-RU" alt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направления</a:t>
            </a:r>
            <a:r>
              <a:rPr lang="ru-RU" alt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endParaRPr lang="ru-RU" alt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Arial Unicode MS" panose="020B0604020202020204" pitchFamily="50" charset="-128"/>
              <a:cs typeface="Arial Unicode MS" panose="020B0604020202020204" pitchFamily="50" charset="-128"/>
            </a:endParaRPr>
          </a:p>
          <a:p>
            <a:pPr algn="ctr"/>
            <a:r>
              <a:rPr lang="ru-RU" alt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воспитательной</a:t>
            </a: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Arial Unicode MS" panose="020B0604020202020204" pitchFamily="50" charset="-128"/>
                <a:cs typeface="Arial Unicode MS" panose="020B0604020202020204" pitchFamily="50" charset="-128"/>
              </a:rPr>
              <a:t> работы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436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/>
          <p:cNvGrpSpPr/>
          <p:nvPr/>
        </p:nvGrpSpPr>
        <p:grpSpPr>
          <a:xfrm rot="13619367" flipV="1">
            <a:off x="678013" y="-562221"/>
            <a:ext cx="2413099" cy="2102914"/>
            <a:chOff x="4062905" y="-352540"/>
            <a:chExt cx="2497941" cy="2176850"/>
          </a:xfrm>
        </p:grpSpPr>
        <p:sp>
          <p:nvSpPr>
            <p:cNvPr id="13" name="円/楕円 12"/>
            <p:cNvSpPr/>
            <p:nvPr/>
          </p:nvSpPr>
          <p:spPr>
            <a:xfrm rot="4148737" flipH="1">
              <a:off x="4489642" y="-246894"/>
              <a:ext cx="2071204" cy="207120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3"/>
            <p:cNvSpPr/>
            <p:nvPr/>
          </p:nvSpPr>
          <p:spPr>
            <a:xfrm rot="4148737" flipH="1">
              <a:off x="4062905" y="-16597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/>
          </p:nvSpPr>
          <p:spPr>
            <a:xfrm rot="4148737" flipH="1">
              <a:off x="4250436" y="-352540"/>
              <a:ext cx="488871" cy="488871"/>
            </a:xfrm>
            <a:prstGeom prst="ellipse">
              <a:avLst/>
            </a:prstGeom>
            <a:solidFill>
              <a:srgbClr val="FFCC99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正方形/長方形 9"/>
          <p:cNvSpPr/>
          <p:nvPr/>
        </p:nvSpPr>
        <p:spPr>
          <a:xfrm>
            <a:off x="6292448" y="2367681"/>
            <a:ext cx="2536919" cy="41550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>
              <a:buClr>
                <a:srgbClr val="000000"/>
              </a:buClr>
              <a:buSzPct val="100000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Рекламные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буклеты, </a:t>
            </a: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визитная карточка учреждения,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стенды,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работ,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беседы,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общение по телефону,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записки,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родительские собрания,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родительский клуб,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организации,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информации по электронной почте и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телефону, объявления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фотогазеты,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памятки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305416" y="1871997"/>
            <a:ext cx="2466821" cy="15084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различную тематику, (индивидуальное, семейное, очное, дистанционное консультирование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92680" y="2367681"/>
            <a:ext cx="2536919" cy="41550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Социологические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обследования по определению социального статуса и </a:t>
            </a:r>
            <a:r>
              <a:rPr lang="ru-RU" altLang="ru-RU" sz="13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мироклимата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семьи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rgbClr val="000000"/>
              </a:buClr>
              <a:buSzPct val="100000"/>
            </a:pP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Беседы (администрация, педагоги, специалисты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Наблюдения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процессом общения членов семьи с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ребенком.</a:t>
            </a:r>
          </a:p>
          <a:p>
            <a:pPr>
              <a:buClr>
                <a:srgbClr val="000000"/>
              </a:buClr>
              <a:buSzPct val="100000"/>
            </a:pP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Анкетирование.</a:t>
            </a:r>
          </a:p>
          <a:p>
            <a:pPr>
              <a:buClr>
                <a:srgbClr val="000000"/>
              </a:buClr>
              <a:buSzPct val="100000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мониторинга потребностей семей в дополнительных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услугах.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0" y="107296"/>
            <a:ext cx="9143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Особенности </a:t>
            </a:r>
            <a:r>
              <a:rPr lang="ru-RU" altLang="ru-RU" sz="1600" dirty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взаимодействия педагогического коллектива с семьями воспитанников</a:t>
            </a:r>
          </a:p>
        </p:txBody>
      </p:sp>
      <p:sp>
        <p:nvSpPr>
          <p:cNvPr id="5" name="角丸四角形 4"/>
          <p:cNvSpPr>
            <a:spLocks noChangeAspect="1"/>
          </p:cNvSpPr>
          <p:nvPr/>
        </p:nvSpPr>
        <p:spPr>
          <a:xfrm>
            <a:off x="146552" y="1508462"/>
            <a:ext cx="2854879" cy="1043868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Диагностико</a:t>
            </a:r>
            <a:r>
              <a:rPr lang="ru-RU" alt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-аналитическое</a:t>
            </a:r>
          </a:p>
        </p:txBody>
      </p:sp>
      <p:sp>
        <p:nvSpPr>
          <p:cNvPr id="6" name="角丸四角形 5"/>
          <p:cNvSpPr>
            <a:spLocks noChangeAspect="1"/>
          </p:cNvSpPr>
          <p:nvPr/>
        </p:nvSpPr>
        <p:spPr>
          <a:xfrm>
            <a:off x="3111388" y="979986"/>
            <a:ext cx="2854879" cy="904799"/>
          </a:xfrm>
          <a:prstGeom prst="roundRect">
            <a:avLst/>
          </a:prstGeom>
          <a:solidFill>
            <a:srgbClr val="C2C92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Консультирование родителей</a:t>
            </a:r>
          </a:p>
        </p:txBody>
      </p:sp>
      <p:sp>
        <p:nvSpPr>
          <p:cNvPr id="7" name="角丸四角形 6"/>
          <p:cNvSpPr>
            <a:spLocks noChangeAspect="1"/>
          </p:cNvSpPr>
          <p:nvPr/>
        </p:nvSpPr>
        <p:spPr>
          <a:xfrm>
            <a:off x="6128032" y="1519706"/>
            <a:ext cx="2854879" cy="1032623"/>
          </a:xfrm>
          <a:prstGeom prst="roundRect">
            <a:avLst/>
          </a:prstGeom>
          <a:solidFill>
            <a:srgbClr val="CB1B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Информирование </a:t>
            </a: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родителей по «Программе просвещения родителей»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左右矢印 10"/>
          <p:cNvSpPr/>
          <p:nvPr/>
        </p:nvSpPr>
        <p:spPr>
          <a:xfrm>
            <a:off x="2314987" y="486902"/>
            <a:ext cx="4534622" cy="484632"/>
          </a:xfrm>
          <a:prstGeom prst="leftRightArrow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и формы взаимодействия</a:t>
            </a:r>
            <a:endParaRPr kumimoji="1" lang="ja-JP" altLang="en-US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正方形/長方形 8"/>
          <p:cNvSpPr/>
          <p:nvPr/>
        </p:nvSpPr>
        <p:spPr>
          <a:xfrm>
            <a:off x="3356714" y="4974149"/>
            <a:ext cx="2466821" cy="17214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накомство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(законных представителей) с оздоровительными мероприятиями, проводимыми в детском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саду.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角丸四角形 5"/>
          <p:cNvSpPr>
            <a:spLocks noChangeAspect="1"/>
          </p:cNvSpPr>
          <p:nvPr/>
        </p:nvSpPr>
        <p:spPr>
          <a:xfrm>
            <a:off x="3052216" y="3570711"/>
            <a:ext cx="3075816" cy="1403438"/>
          </a:xfrm>
          <a:prstGeom prst="roundRect">
            <a:avLst/>
          </a:prstGeom>
          <a:solidFill>
            <a:srgbClr val="42AFB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Повышение </a:t>
            </a: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уровня компетентности родителей (законных представителей) </a:t>
            </a:r>
            <a:endParaRPr lang="ru-RU" altLang="ru-RU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в вопросах </a:t>
            </a:r>
            <a:r>
              <a:rPr lang="ru-RU" altLang="ru-RU" sz="1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ребёнка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956" y="539210"/>
            <a:ext cx="864647" cy="86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63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6295220" y="1286656"/>
            <a:ext cx="2541611" cy="4254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>
              <a:buClr>
                <a:srgbClr val="000000"/>
              </a:buClr>
              <a:buSzPct val="100000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 родителей о деятельности детского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сада.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Фото-видео отчеты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Онлайн-консультации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рекомендации,  </a:t>
            </a: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мастер-классы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Виртуальные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совместного семейного творчества на странице детского сада </a:t>
            </a:r>
            <a:r>
              <a:rPr lang="ru-RU" altLang="ru-RU" sz="13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ru-RU" altLang="ru-RU" sz="13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родительских группах </a:t>
            </a:r>
            <a:r>
              <a:rPr lang="ru-RU" alt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МАХ.</a:t>
            </a:r>
            <a:endParaRPr lang="ru-RU" altLang="ru-RU" sz="13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Участие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3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челленджах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3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флешмобах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различную тематику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288634" y="1286657"/>
            <a:ext cx="2541611" cy="4254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Родительский комитет.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Общее родительское собрание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открытых дверей.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добрых дел (Благотворительные акции)</a:t>
            </a: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совместных праздников.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Совместная проектная деятельность.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совместного семейного творчества.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Семейные фотоколлажи. 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Экскурсии.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Походы, досуги с активным вовлечением родителей.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Семейный клуб «Здоровье» </a:t>
            </a: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 волонтерского движения «Мы вместе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74437" y="1286656"/>
            <a:ext cx="2541611" cy="4254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>
              <a:buClr>
                <a:srgbClr val="000000"/>
              </a:buClr>
              <a:buSzPct val="100000"/>
            </a:pPr>
            <a:endParaRPr lang="ru-RU" alt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Педагогическая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беседа/диалог.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Практикумы.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классы по запросу родителей,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выявленной проблеме (направленность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педагогическая, психологическая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медицинская, семейно-образовательное право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Приглашение специалистов.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рекомендация других ресурсов сети </a:t>
            </a: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Интернет. 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Творческие задания. </a:t>
            </a:r>
            <a:endParaRPr lang="ru-RU" alt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Тренинги.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Семинары.</a:t>
            </a:r>
          </a:p>
          <a:p>
            <a:pPr>
              <a:buClr>
                <a:srgbClr val="000000"/>
              </a:buClr>
              <a:buSzPct val="100000"/>
            </a:pPr>
            <a:r>
              <a:rPr lang="ru-RU" alt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alt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организация музейных экспозиций в детском саду.</a:t>
            </a:r>
          </a:p>
        </p:txBody>
      </p:sp>
      <p:sp>
        <p:nvSpPr>
          <p:cNvPr id="5" name="角丸四角形 4"/>
          <p:cNvSpPr>
            <a:spLocks/>
          </p:cNvSpPr>
          <p:nvPr/>
        </p:nvSpPr>
        <p:spPr>
          <a:xfrm>
            <a:off x="126765" y="552036"/>
            <a:ext cx="2844545" cy="898681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Познавательные формы Просвещение и обучение родителей</a:t>
            </a:r>
          </a:p>
        </p:txBody>
      </p:sp>
      <p:sp>
        <p:nvSpPr>
          <p:cNvPr id="6" name="角丸四角形 5"/>
          <p:cNvSpPr>
            <a:spLocks/>
          </p:cNvSpPr>
          <p:nvPr/>
        </p:nvSpPr>
        <p:spPr>
          <a:xfrm>
            <a:off x="3126118" y="552036"/>
            <a:ext cx="2844545" cy="898681"/>
          </a:xfrm>
          <a:prstGeom prst="roundRect">
            <a:avLst/>
          </a:prstGeom>
          <a:solidFill>
            <a:srgbClr val="42AF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Познавательные формы </a:t>
            </a:r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Совместная деятельность </a:t>
            </a:r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детского сада и семьи</a:t>
            </a:r>
          </a:p>
        </p:txBody>
      </p:sp>
      <p:sp>
        <p:nvSpPr>
          <p:cNvPr id="7" name="角丸四角形 6"/>
          <p:cNvSpPr>
            <a:spLocks/>
          </p:cNvSpPr>
          <p:nvPr/>
        </p:nvSpPr>
        <p:spPr>
          <a:xfrm>
            <a:off x="6109599" y="552036"/>
            <a:ext cx="2844545" cy="898681"/>
          </a:xfrm>
          <a:prstGeom prst="roundRect">
            <a:avLst/>
          </a:prstGeom>
          <a:solidFill>
            <a:srgbClr val="C2C92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SzPct val="100000"/>
            </a:pPr>
            <a:r>
              <a:rPr lang="ru-RU" altLang="ru-RU" sz="1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Дистанционные формы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0" y="5812970"/>
            <a:ext cx="9144000" cy="1055005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Ins="0" rtlCol="0" anchor="ctr"/>
          <a:lstStyle/>
          <a:p>
            <a:pPr algn="ctr"/>
            <a:r>
              <a:rPr lang="ru-RU" altLang="ru-RU" sz="12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неблагоприятной эпидемиологической обстановки взаимодействие с семьями воспитанников </a:t>
            </a:r>
            <a:r>
              <a:rPr lang="en-US" altLang="ru-RU" sz="12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осуществляется дистанционно с использованием мессенджеров: </a:t>
            </a:r>
            <a:endParaRPr lang="en-US" altLang="ru-RU" sz="1200" b="1" dirty="0" smtClean="0">
              <a:solidFill>
                <a:srgbClr val="9814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4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</a:t>
            </a:r>
            <a:r>
              <a:rPr lang="en-US" altLang="ru-RU" sz="14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14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Телемост</a:t>
            </a:r>
            <a:r>
              <a:rPr lang="en-US" altLang="ru-RU" sz="14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1400" b="1" dirty="0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b="1" dirty="0" err="1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1400" b="1" dirty="0" err="1" smtClean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Контакте</a:t>
            </a:r>
            <a:r>
              <a:rPr lang="ru-RU" altLang="ru-RU" sz="1400" b="1" dirty="0">
                <a:solidFill>
                  <a:srgbClr val="9814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 </a:t>
            </a:r>
            <a:r>
              <a:rPr lang="en-US" alt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r>
              <a:rPr lang="ru-RU" alt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«Белоснежка»</a:t>
            </a:r>
            <a:endParaRPr lang="ja-JP" altLang="en-US" sz="1400" dirty="0"/>
          </a:p>
          <a:p>
            <a:pPr algn="ctr"/>
            <a:endParaRPr lang="ru-RU" altLang="ru-RU" sz="1200" dirty="0">
              <a:solidFill>
                <a:srgbClr val="2626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-23610" y="149852"/>
            <a:ext cx="914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1200" dirty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Характеристика взаимодействия </a:t>
            </a:r>
            <a:r>
              <a:rPr lang="ru-RU" altLang="ru-RU" sz="1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педагогического </a:t>
            </a:r>
            <a:r>
              <a:rPr lang="ru-RU" altLang="ru-RU" sz="1200" dirty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коллектива </a:t>
            </a:r>
            <a:r>
              <a:rPr lang="ru-RU" altLang="ru-RU" sz="12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>
                <a:ln>
                  <a:solidFill>
                    <a:schemeClr val="accent5">
                      <a:lumMod val="50000"/>
                    </a:schemeClr>
                  </a:solidFill>
                </a:ln>
                <a:latin typeface="Century Gothic" panose="020B0502020202020204" pitchFamily="34" charset="0"/>
                <a:cs typeface="Times New Roman" panose="02020603050405020304" pitchFamily="18" charset="0"/>
              </a:rPr>
              <a:t>семьями воспитанников</a:t>
            </a:r>
          </a:p>
        </p:txBody>
      </p:sp>
    </p:spTree>
    <p:extLst>
      <p:ext uri="{BB962C8B-B14F-4D97-AF65-F5344CB8AC3E}">
        <p14:creationId xmlns:p14="http://schemas.microsoft.com/office/powerpoint/2010/main" val="1465135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円/楕円 29"/>
          <p:cNvSpPr/>
          <p:nvPr/>
        </p:nvSpPr>
        <p:spPr>
          <a:xfrm rot="21198790">
            <a:off x="8077791" y="2176527"/>
            <a:ext cx="833859" cy="833859"/>
          </a:xfrm>
          <a:prstGeom prst="ellipse">
            <a:avLst/>
          </a:prstGeom>
          <a:solidFill>
            <a:srgbClr val="FCB414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 rot="21198790">
            <a:off x="3226415" y="1274167"/>
            <a:ext cx="755228" cy="755228"/>
          </a:xfrm>
          <a:prstGeom prst="ellipse">
            <a:avLst/>
          </a:prstGeom>
          <a:solidFill>
            <a:srgbClr val="92D05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0" name="グループ化 49"/>
          <p:cNvGrpSpPr/>
          <p:nvPr/>
        </p:nvGrpSpPr>
        <p:grpSpPr>
          <a:xfrm rot="3747527" flipH="1">
            <a:off x="-1357" y="923999"/>
            <a:ext cx="2497941" cy="2176850"/>
            <a:chOff x="4062905" y="-352540"/>
            <a:chExt cx="2497941" cy="2176850"/>
          </a:xfrm>
        </p:grpSpPr>
        <p:sp>
          <p:nvSpPr>
            <p:cNvPr id="51" name="円/楕円 50"/>
            <p:cNvSpPr/>
            <p:nvPr/>
          </p:nvSpPr>
          <p:spPr>
            <a:xfrm rot="4148737" flipH="1">
              <a:off x="4489642" y="-246894"/>
              <a:ext cx="2071204" cy="207120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51"/>
            <p:cNvSpPr/>
            <p:nvPr/>
          </p:nvSpPr>
          <p:spPr>
            <a:xfrm rot="4148737" flipH="1">
              <a:off x="4062905" y="-16597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52"/>
            <p:cNvSpPr/>
            <p:nvPr/>
          </p:nvSpPr>
          <p:spPr>
            <a:xfrm rot="4148737" flipH="1">
              <a:off x="4250436" y="-352540"/>
              <a:ext cx="488871" cy="488871"/>
            </a:xfrm>
            <a:prstGeom prst="ellipse">
              <a:avLst/>
            </a:prstGeom>
            <a:solidFill>
              <a:srgbClr val="FFCC99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4" name="正方形/長方形 53"/>
          <p:cNvSpPr/>
          <p:nvPr/>
        </p:nvSpPr>
        <p:spPr>
          <a:xfrm>
            <a:off x="283517" y="4017157"/>
            <a:ext cx="2644013" cy="25666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角丸四角形 54"/>
          <p:cNvSpPr/>
          <p:nvPr/>
        </p:nvSpPr>
        <p:spPr>
          <a:xfrm>
            <a:off x="183487" y="3844497"/>
            <a:ext cx="2861180" cy="505424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Физкультурный зал</a:t>
            </a:r>
            <a:endParaRPr lang="en-US" altLang="ja-JP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3261834" y="4017157"/>
            <a:ext cx="2644013" cy="25666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角丸四角形 56"/>
          <p:cNvSpPr/>
          <p:nvPr/>
        </p:nvSpPr>
        <p:spPr>
          <a:xfrm>
            <a:off x="3153250" y="3844497"/>
            <a:ext cx="2861180" cy="505424"/>
          </a:xfrm>
          <a:prstGeom prst="roundRect">
            <a:avLst/>
          </a:prstGeom>
          <a:solidFill>
            <a:srgbClr val="CB1B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Музыкальный зал</a:t>
            </a:r>
            <a:endParaRPr lang="en-US" altLang="ja-JP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6221389" y="4017157"/>
            <a:ext cx="2644013" cy="25666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角丸四角形 58"/>
          <p:cNvSpPr/>
          <p:nvPr/>
        </p:nvSpPr>
        <p:spPr>
          <a:xfrm>
            <a:off x="6121359" y="3844497"/>
            <a:ext cx="2861180" cy="505424"/>
          </a:xfrm>
          <a:prstGeom prst="roundRect">
            <a:avLst/>
          </a:prstGeom>
          <a:solidFill>
            <a:srgbClr val="42AF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Бассейн</a:t>
            </a:r>
            <a:endParaRPr lang="en-US" altLang="ja-JP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60" name="図 5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36" r="16434" b="8075"/>
          <a:stretch/>
        </p:blipFill>
        <p:spPr>
          <a:xfrm>
            <a:off x="3331721" y="4595460"/>
            <a:ext cx="2504238" cy="1725743"/>
          </a:xfrm>
          <a:prstGeom prst="rect">
            <a:avLst/>
          </a:prstGeom>
        </p:spPr>
      </p:pic>
      <p:pic>
        <p:nvPicPr>
          <p:cNvPr id="61" name="図 6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" t="14444" r="14047" b="8730"/>
          <a:stretch/>
        </p:blipFill>
        <p:spPr>
          <a:xfrm>
            <a:off x="6324478" y="4595460"/>
            <a:ext cx="2437833" cy="1725743"/>
          </a:xfrm>
          <a:prstGeom prst="rect">
            <a:avLst/>
          </a:prstGeom>
        </p:spPr>
      </p:pic>
      <p:pic>
        <p:nvPicPr>
          <p:cNvPr id="62" name="図 6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9" y="4595460"/>
            <a:ext cx="2435636" cy="1725743"/>
          </a:xfrm>
          <a:prstGeom prst="rect">
            <a:avLst/>
          </a:prstGeom>
        </p:spPr>
      </p:pic>
      <p:sp>
        <p:nvSpPr>
          <p:cNvPr id="63" name="正方形/長方形 62"/>
          <p:cNvSpPr/>
          <p:nvPr/>
        </p:nvSpPr>
        <p:spPr>
          <a:xfrm>
            <a:off x="766123" y="14674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>Для реализации</a:t>
            </a:r>
            <a:r>
              <a:rPr lang="en-US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> </a:t>
            </a:r>
            <a:r>
              <a:rPr lang="ru-RU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/>
            </a:r>
            <a:br>
              <a:rPr lang="ru-RU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</a:br>
            <a:r>
              <a:rPr lang="ru-RU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>образовательной программы</a:t>
            </a:r>
          </a:p>
          <a:p>
            <a:r>
              <a:rPr lang="ru-RU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>в детском саду </a:t>
            </a:r>
            <a:r>
              <a:rPr lang="ru-RU" altLang="ja-JP" b="1" dirty="0">
                <a:solidFill>
                  <a:srgbClr val="053A4D"/>
                </a:solidFill>
                <a:latin typeface="Century Gothic" panose="020B0502020202020204" pitchFamily="34" charset="0"/>
              </a:rPr>
              <a:t>имеется</a:t>
            </a:r>
            <a:r>
              <a:rPr lang="ru-RU" altLang="ja-JP" b="1" dirty="0" smtClean="0">
                <a:solidFill>
                  <a:srgbClr val="053A4D"/>
                </a:solidFill>
                <a:latin typeface="Century Gothic" panose="020B0502020202020204" pitchFamily="34" charset="0"/>
              </a:rPr>
              <a:t>:</a:t>
            </a:r>
            <a:endParaRPr lang="ja-JP" altLang="en-US" dirty="0">
              <a:solidFill>
                <a:srgbClr val="053A4D"/>
              </a:solidFill>
              <a:latin typeface="Century Gothic" panose="020B0502020202020204" pitchFamily="34" charset="0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5170715" y="964775"/>
            <a:ext cx="3507744" cy="27108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角丸四角形 64"/>
          <p:cNvSpPr/>
          <p:nvPr/>
        </p:nvSpPr>
        <p:spPr>
          <a:xfrm>
            <a:off x="5018317" y="653049"/>
            <a:ext cx="3768388" cy="634597"/>
          </a:xfrm>
          <a:prstGeom prst="roundRect">
            <a:avLst/>
          </a:prstGeom>
          <a:solidFill>
            <a:srgbClr val="C2C923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ja-JP" sz="1400" b="1" dirty="0" smtClean="0">
                <a:solidFill>
                  <a:srgbClr val="053A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 групп </a:t>
            </a:r>
            <a:r>
              <a:rPr lang="ru-RU" altLang="ja-JP" sz="1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общеразвивающей </a:t>
            </a:r>
            <a:endParaRPr lang="ru-RU" altLang="ja-JP" sz="14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altLang="ja-JP" sz="1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направленности</a:t>
            </a:r>
            <a:endParaRPr lang="ru-RU" altLang="ja-JP" sz="1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66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4322" y="1456548"/>
            <a:ext cx="1401439" cy="2100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Рисунок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11998" y="1444794"/>
            <a:ext cx="1397502" cy="209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正方形/長方形 67"/>
          <p:cNvSpPr/>
          <p:nvPr/>
        </p:nvSpPr>
        <p:spPr>
          <a:xfrm>
            <a:off x="-8519" y="115771"/>
            <a:ext cx="9144000" cy="41907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/>
          <p:cNvSpPr/>
          <p:nvPr/>
        </p:nvSpPr>
        <p:spPr>
          <a:xfrm>
            <a:off x="183487" y="154549"/>
            <a:ext cx="8960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Условия реализации ОП детского сада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829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円/楕円 31"/>
          <p:cNvSpPr/>
          <p:nvPr/>
        </p:nvSpPr>
        <p:spPr>
          <a:xfrm rot="21198790">
            <a:off x="-102061" y="5470101"/>
            <a:ext cx="768616" cy="768616"/>
          </a:xfrm>
          <a:prstGeom prst="ellipse">
            <a:avLst/>
          </a:prstGeom>
          <a:solidFill>
            <a:srgbClr val="42AFB6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 rot="21198790">
            <a:off x="2909752" y="1119651"/>
            <a:ext cx="803992" cy="803992"/>
          </a:xfrm>
          <a:prstGeom prst="ellipse">
            <a:avLst/>
          </a:prstGeom>
          <a:solidFill>
            <a:srgbClr val="42AFB6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 rot="4998790">
            <a:off x="321370" y="5508022"/>
            <a:ext cx="1245170" cy="1245170"/>
          </a:xfrm>
          <a:prstGeom prst="ellipse">
            <a:avLst/>
          </a:prstGeom>
          <a:solidFill>
            <a:srgbClr val="FCB414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1" name="グループ化 40"/>
          <p:cNvGrpSpPr/>
          <p:nvPr/>
        </p:nvGrpSpPr>
        <p:grpSpPr>
          <a:xfrm rot="3747527" flipH="1">
            <a:off x="611929" y="1570468"/>
            <a:ext cx="2408471" cy="2098881"/>
            <a:chOff x="4062905" y="-352540"/>
            <a:chExt cx="2497941" cy="2176850"/>
          </a:xfrm>
        </p:grpSpPr>
        <p:sp>
          <p:nvSpPr>
            <p:cNvPr id="54" name="円/楕円 53"/>
            <p:cNvSpPr/>
            <p:nvPr/>
          </p:nvSpPr>
          <p:spPr>
            <a:xfrm rot="4148737" flipH="1">
              <a:off x="4489642" y="-246894"/>
              <a:ext cx="2071204" cy="207120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54"/>
            <p:cNvSpPr/>
            <p:nvPr/>
          </p:nvSpPr>
          <p:spPr>
            <a:xfrm rot="4148737" flipH="1">
              <a:off x="4062905" y="-16597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55"/>
            <p:cNvSpPr/>
            <p:nvPr/>
          </p:nvSpPr>
          <p:spPr>
            <a:xfrm rot="4148737" flipH="1">
              <a:off x="4250436" y="-352540"/>
              <a:ext cx="488871" cy="488871"/>
            </a:xfrm>
            <a:prstGeom prst="ellipse">
              <a:avLst/>
            </a:prstGeom>
            <a:solidFill>
              <a:srgbClr val="FFCC99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" name="グループ化 56"/>
          <p:cNvGrpSpPr/>
          <p:nvPr/>
        </p:nvGrpSpPr>
        <p:grpSpPr>
          <a:xfrm rot="8514477" flipH="1" flipV="1">
            <a:off x="5664037" y="1930802"/>
            <a:ext cx="3749636" cy="3267650"/>
            <a:chOff x="4062905" y="-352540"/>
            <a:chExt cx="2497941" cy="2176850"/>
          </a:xfrm>
        </p:grpSpPr>
        <p:sp>
          <p:nvSpPr>
            <p:cNvPr id="58" name="円/楕円 57"/>
            <p:cNvSpPr/>
            <p:nvPr/>
          </p:nvSpPr>
          <p:spPr>
            <a:xfrm rot="4148737" flipH="1">
              <a:off x="4489642" y="-246894"/>
              <a:ext cx="2071204" cy="207120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58"/>
            <p:cNvSpPr/>
            <p:nvPr/>
          </p:nvSpPr>
          <p:spPr>
            <a:xfrm rot="4148737" flipH="1">
              <a:off x="4062905" y="-16597"/>
              <a:ext cx="833859" cy="833859"/>
            </a:xfrm>
            <a:prstGeom prst="ellipse">
              <a:avLst/>
            </a:prstGeom>
            <a:solidFill>
              <a:srgbClr val="92D050">
                <a:alpha val="4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/>
          </p:nvSpPr>
          <p:spPr>
            <a:xfrm rot="4148737" flipH="1">
              <a:off x="4250436" y="-352540"/>
              <a:ext cx="488871" cy="488871"/>
            </a:xfrm>
            <a:prstGeom prst="ellipse">
              <a:avLst/>
            </a:prstGeom>
            <a:solidFill>
              <a:srgbClr val="FFCC99">
                <a:alpha val="6666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" name="正方形/長方形 60"/>
          <p:cNvSpPr/>
          <p:nvPr/>
        </p:nvSpPr>
        <p:spPr>
          <a:xfrm>
            <a:off x="258476" y="351230"/>
            <a:ext cx="2549311" cy="247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角丸四角形 61"/>
          <p:cNvSpPr/>
          <p:nvPr/>
        </p:nvSpPr>
        <p:spPr>
          <a:xfrm>
            <a:off x="166224" y="178570"/>
            <a:ext cx="2758700" cy="487321"/>
          </a:xfrm>
          <a:prstGeom prst="roundRect">
            <a:avLst/>
          </a:prstGeom>
          <a:solidFill>
            <a:srgbClr val="CB1B4A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Учебно-коррекционный кабинет</a:t>
            </a:r>
            <a:endParaRPr lang="en-US" altLang="ja-JP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236793" y="351230"/>
            <a:ext cx="2549311" cy="247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角丸四角形 63"/>
          <p:cNvSpPr/>
          <p:nvPr/>
        </p:nvSpPr>
        <p:spPr>
          <a:xfrm>
            <a:off x="3135987" y="178570"/>
            <a:ext cx="2758700" cy="487321"/>
          </a:xfrm>
          <a:prstGeom prst="roundRect">
            <a:avLst/>
          </a:prstGeom>
          <a:solidFill>
            <a:srgbClr val="C2C923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ja-JP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Кабинет познавательного развития</a:t>
            </a:r>
            <a:endParaRPr lang="en-US" altLang="ja-JP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6196348" y="351230"/>
            <a:ext cx="2549311" cy="247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角丸四角形 65"/>
          <p:cNvSpPr/>
          <p:nvPr/>
        </p:nvSpPr>
        <p:spPr>
          <a:xfrm>
            <a:off x="6104096" y="178570"/>
            <a:ext cx="2758700" cy="487321"/>
          </a:xfrm>
          <a:prstGeom prst="roundRect">
            <a:avLst/>
          </a:prstGeom>
          <a:solidFill>
            <a:srgbClr val="FCB41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Фитобар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7" name="図 6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309" y="742549"/>
            <a:ext cx="1794440" cy="2040940"/>
          </a:xfrm>
          <a:prstGeom prst="rect">
            <a:avLst/>
          </a:prstGeom>
        </p:spPr>
      </p:pic>
      <p:pic>
        <p:nvPicPr>
          <p:cNvPr id="68" name="図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65" y="798183"/>
            <a:ext cx="1917108" cy="1933658"/>
          </a:xfrm>
          <a:prstGeom prst="rect">
            <a:avLst/>
          </a:prstGeom>
        </p:spPr>
      </p:pic>
      <p:sp>
        <p:nvSpPr>
          <p:cNvPr id="69" name="正方形/長方形 68"/>
          <p:cNvSpPr/>
          <p:nvPr/>
        </p:nvSpPr>
        <p:spPr>
          <a:xfrm>
            <a:off x="258476" y="3226676"/>
            <a:ext cx="2549311" cy="247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角丸四角形 69"/>
          <p:cNvSpPr/>
          <p:nvPr/>
        </p:nvSpPr>
        <p:spPr>
          <a:xfrm>
            <a:off x="166224" y="3054016"/>
            <a:ext cx="2758700" cy="487321"/>
          </a:xfrm>
          <a:prstGeom prst="roundRect">
            <a:avLst/>
          </a:prstGeom>
          <a:solidFill>
            <a:schemeClr val="accent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Прогулочные участки</a:t>
            </a:r>
            <a:endParaRPr lang="en-US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3236793" y="3226676"/>
            <a:ext cx="2549311" cy="247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角丸四角形 71"/>
          <p:cNvSpPr/>
          <p:nvPr/>
        </p:nvSpPr>
        <p:spPr>
          <a:xfrm>
            <a:off x="3135987" y="3054016"/>
            <a:ext cx="2758700" cy="487321"/>
          </a:xfrm>
          <a:prstGeom prst="roundRect">
            <a:avLst/>
          </a:prstGeom>
          <a:solidFill>
            <a:srgbClr val="074D67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Спортивный участок</a:t>
            </a:r>
            <a:endParaRPr lang="en-US" altLang="ja-JP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6196348" y="3226676"/>
            <a:ext cx="2549311" cy="24747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角丸四角形 73"/>
          <p:cNvSpPr/>
          <p:nvPr/>
        </p:nvSpPr>
        <p:spPr>
          <a:xfrm>
            <a:off x="6104096" y="3054016"/>
            <a:ext cx="2758700" cy="487321"/>
          </a:xfrm>
          <a:prstGeom prst="roundRect">
            <a:avLst/>
          </a:prstGeom>
          <a:solidFill>
            <a:srgbClr val="42AFB6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ja-JP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Times New Roman" panose="02020603050405020304" pitchFamily="18" charset="0"/>
              </a:rPr>
              <a:t>Медицинский блок</a:t>
            </a:r>
            <a:endParaRPr lang="ru-RU" alt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5" name="図 7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3" t="19693" r="2193" b="29678"/>
          <a:stretch/>
        </p:blipFill>
        <p:spPr>
          <a:xfrm>
            <a:off x="3476238" y="3732100"/>
            <a:ext cx="2003979" cy="1804799"/>
          </a:xfrm>
          <a:prstGeom prst="rect">
            <a:avLst/>
          </a:prstGeom>
        </p:spPr>
      </p:pic>
      <p:pic>
        <p:nvPicPr>
          <p:cNvPr id="76" name="図 7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" t="-955" r="6039" b="2615"/>
          <a:stretch/>
        </p:blipFill>
        <p:spPr>
          <a:xfrm>
            <a:off x="410274" y="3746657"/>
            <a:ext cx="2230154" cy="1592967"/>
          </a:xfrm>
          <a:prstGeom prst="rect">
            <a:avLst/>
          </a:prstGeom>
        </p:spPr>
      </p:pic>
      <p:pic>
        <p:nvPicPr>
          <p:cNvPr id="77" name="図 7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886" y="856654"/>
            <a:ext cx="1956792" cy="1871968"/>
          </a:xfrm>
          <a:prstGeom prst="rect">
            <a:avLst/>
          </a:prstGeom>
        </p:spPr>
      </p:pic>
      <p:pic>
        <p:nvPicPr>
          <p:cNvPr id="78" name="図 7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347" y="3746657"/>
            <a:ext cx="2304410" cy="1728307"/>
          </a:xfrm>
          <a:prstGeom prst="rect">
            <a:avLst/>
          </a:prstGeom>
        </p:spPr>
      </p:pic>
      <p:sp>
        <p:nvSpPr>
          <p:cNvPr id="79" name="正方形/長方形 78"/>
          <p:cNvSpPr/>
          <p:nvPr/>
        </p:nvSpPr>
        <p:spPr>
          <a:xfrm>
            <a:off x="943955" y="5925573"/>
            <a:ext cx="84485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ru-RU" altLang="ja-JP" sz="1400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altLang="ja-JP" sz="1400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бразовательную </a:t>
            </a:r>
            <a:r>
              <a:rPr lang="ru-RU" altLang="ja-JP" sz="1400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программу в детском саду реализуют педагоги: </a:t>
            </a:r>
            <a:endParaRPr lang="ru-RU" altLang="ja-JP" sz="1400" dirty="0" smtClean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ja-JP" sz="14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altLang="ja-JP" sz="14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воспитателей, </a:t>
            </a:r>
            <a:r>
              <a:rPr lang="ru-RU" altLang="ja-JP" sz="14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учитель-логопед</a:t>
            </a:r>
            <a:r>
              <a:rPr lang="ru-RU" altLang="ja-JP" sz="1400" b="1" dirty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музыкальный руководитель, инструктор по ФК, инструктор по </a:t>
            </a:r>
            <a:r>
              <a:rPr lang="ru-RU" altLang="ja-JP" sz="1400" b="1" dirty="0" smtClean="0">
                <a:solidFill>
                  <a:srgbClr val="053A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плаванию.</a:t>
            </a:r>
            <a:endParaRPr lang="ja-JP" altLang="en-US" sz="1400" b="1" dirty="0">
              <a:solidFill>
                <a:srgbClr val="053A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円/楕円 23"/>
          <p:cNvSpPr/>
          <p:nvPr/>
        </p:nvSpPr>
        <p:spPr>
          <a:xfrm rot="18437936" flipV="1">
            <a:off x="-55449" y="6129869"/>
            <a:ext cx="935146" cy="467573"/>
          </a:xfrm>
          <a:custGeom>
            <a:avLst/>
            <a:gdLst>
              <a:gd name="connsiteX0" fmla="*/ 0 w 935146"/>
              <a:gd name="connsiteY0" fmla="*/ 467573 h 935146"/>
              <a:gd name="connsiteX1" fmla="*/ 467573 w 935146"/>
              <a:gd name="connsiteY1" fmla="*/ 0 h 935146"/>
              <a:gd name="connsiteX2" fmla="*/ 935146 w 935146"/>
              <a:gd name="connsiteY2" fmla="*/ 467573 h 935146"/>
              <a:gd name="connsiteX3" fmla="*/ 467573 w 935146"/>
              <a:gd name="connsiteY3" fmla="*/ 935146 h 935146"/>
              <a:gd name="connsiteX4" fmla="*/ 0 w 935146"/>
              <a:gd name="connsiteY4" fmla="*/ 467573 h 935146"/>
              <a:gd name="connsiteX0" fmla="*/ 467573 w 935146"/>
              <a:gd name="connsiteY0" fmla="*/ 0 h 935146"/>
              <a:gd name="connsiteX1" fmla="*/ 935146 w 935146"/>
              <a:gd name="connsiteY1" fmla="*/ 467573 h 935146"/>
              <a:gd name="connsiteX2" fmla="*/ 467573 w 935146"/>
              <a:gd name="connsiteY2" fmla="*/ 935146 h 935146"/>
              <a:gd name="connsiteX3" fmla="*/ 0 w 935146"/>
              <a:gd name="connsiteY3" fmla="*/ 467573 h 935146"/>
              <a:gd name="connsiteX4" fmla="*/ 559013 w 935146"/>
              <a:gd name="connsiteY4" fmla="*/ 91440 h 935146"/>
              <a:gd name="connsiteX0" fmla="*/ 467573 w 935146"/>
              <a:gd name="connsiteY0" fmla="*/ 0 h 935146"/>
              <a:gd name="connsiteX1" fmla="*/ 935146 w 935146"/>
              <a:gd name="connsiteY1" fmla="*/ 467573 h 935146"/>
              <a:gd name="connsiteX2" fmla="*/ 467573 w 935146"/>
              <a:gd name="connsiteY2" fmla="*/ 935146 h 935146"/>
              <a:gd name="connsiteX3" fmla="*/ 0 w 935146"/>
              <a:gd name="connsiteY3" fmla="*/ 467573 h 935146"/>
              <a:gd name="connsiteX0" fmla="*/ 935146 w 935146"/>
              <a:gd name="connsiteY0" fmla="*/ 0 h 467573"/>
              <a:gd name="connsiteX1" fmla="*/ 467573 w 935146"/>
              <a:gd name="connsiteY1" fmla="*/ 467573 h 467573"/>
              <a:gd name="connsiteX2" fmla="*/ 0 w 935146"/>
              <a:gd name="connsiteY2" fmla="*/ 0 h 467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5146" h="467573">
                <a:moveTo>
                  <a:pt x="935146" y="0"/>
                </a:moveTo>
                <a:cubicBezTo>
                  <a:pt x="935146" y="258233"/>
                  <a:pt x="725806" y="467573"/>
                  <a:pt x="467573" y="467573"/>
                </a:cubicBezTo>
                <a:cubicBezTo>
                  <a:pt x="209340" y="467573"/>
                  <a:pt x="0" y="258233"/>
                  <a:pt x="0" y="0"/>
                </a:cubicBezTo>
              </a:path>
            </a:pathLst>
          </a:custGeom>
          <a:noFill/>
          <a:ln w="28575"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6744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青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4417</TotalTime>
  <Words>1158</Words>
  <Application>Microsoft Office PowerPoint</Application>
  <PresentationFormat>Экран (4:3)</PresentationFormat>
  <Paragraphs>189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ＭＳ Ｐゴシック</vt:lpstr>
      <vt:lpstr>Arial</vt:lpstr>
      <vt:lpstr>Arial Unicode MS</vt:lpstr>
      <vt:lpstr>Calibri</vt:lpstr>
      <vt:lpstr>Calibri Light</vt:lpstr>
      <vt:lpstr>Century Gothic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藤田 真太郎</dc:creator>
  <cp:lastModifiedBy>Виктория Кулакова</cp:lastModifiedBy>
  <cp:revision>125</cp:revision>
  <dcterms:created xsi:type="dcterms:W3CDTF">2021-09-21T03:30:24Z</dcterms:created>
  <dcterms:modified xsi:type="dcterms:W3CDTF">2026-05-28T06:02:06Z</dcterms:modified>
</cp:coreProperties>
</file>