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9" r:id="rId1"/>
  </p:sldMasterIdLst>
  <p:notesMasterIdLst>
    <p:notesMasterId r:id="rId13"/>
  </p:notesMasterIdLst>
  <p:sldIdLst>
    <p:sldId id="347" r:id="rId2"/>
    <p:sldId id="358" r:id="rId3"/>
    <p:sldId id="350" r:id="rId4"/>
    <p:sldId id="352" r:id="rId5"/>
    <p:sldId id="360" r:id="rId6"/>
    <p:sldId id="348" r:id="rId7"/>
    <p:sldId id="351" r:id="rId8"/>
    <p:sldId id="353" r:id="rId9"/>
    <p:sldId id="356" r:id="rId10"/>
    <p:sldId id="354" r:id="rId11"/>
    <p:sldId id="357" r:id="rId12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1"/>
    <a:srgbClr val="FFFF93"/>
    <a:srgbClr val="FFFF66"/>
    <a:srgbClr val="9E5ECE"/>
    <a:srgbClr val="009900"/>
    <a:srgbClr val="3399FF"/>
    <a:srgbClr val="FF3300"/>
    <a:srgbClr val="F3BB8D"/>
    <a:srgbClr val="C96629"/>
    <a:srgbClr val="00D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0" autoAdjust="0"/>
    <p:restoredTop sz="88725" autoAdjust="0"/>
  </p:normalViewPr>
  <p:slideViewPr>
    <p:cSldViewPr>
      <p:cViewPr varScale="1">
        <p:scale>
          <a:sx n="72" d="100"/>
          <a:sy n="72" d="100"/>
        </p:scale>
        <p:origin x="66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747D32-4B3F-42DA-9E93-47D31981CC6D}" type="datetimeFigureOut">
              <a:rPr lang="ru-RU" smtClean="0"/>
              <a:pPr/>
              <a:t>23.08.2023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EAE41F-6ABD-4A37-AAAB-2B62DE59FD7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0847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AE41F-6ABD-4A37-AAAB-2B62DE59FD78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0730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AE41F-6ABD-4A37-AAAB-2B62DE59FD78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5255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AE41F-6ABD-4A37-AAAB-2B62DE59FD78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6456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2254E-0812-4ED2-A300-8C66B8E68EF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23.08.2023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2C72-A4DD-4239-8A30-898F090C60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684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BFF5F-62F4-4E38-8D5A-5F2CB0512A7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23.08.2023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2C72-A4DD-4239-8A30-898F090C60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348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9AEC6-2D3F-4D33-968D-7FBDEEE22AA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23.08.2023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2C72-A4DD-4239-8A30-898F090C60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695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7AC12-1BA0-4144-8222-A13C85C8A0E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23.08.2023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2C72-A4DD-4239-8A30-898F090C60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577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4BAF1-E4A0-4FAD-BD20-CA6AA31BD16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23.08.2023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2C72-A4DD-4239-8A30-898F090C60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222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906E3-6317-40EC-8018-066FBE783AE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23.08.2023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2C72-A4DD-4239-8A30-898F090C60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133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342EA-269F-4963-B2F1-80EDB430CE8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23.08.2023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2C72-A4DD-4239-8A30-898F090C60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392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CBB86-A173-4AC5-8226-91130629BD0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23.08.2023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2C72-A4DD-4239-8A30-898F090C60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763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2778F-9BB1-415B-93A6-8C3890AE808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23.08.2023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2C72-A4DD-4239-8A30-898F090C60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218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CD9BC-DA7F-4E03-9E68-C3FEBDED18C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23.08.2023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2C72-A4DD-4239-8A30-898F090C60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490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8C22E-6544-4C8A-A21B-B0668E2AF15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23.08.2023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32C72-A4DD-4239-8A30-898F090C60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806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9000"/>
                <a:lumOff val="31000"/>
                <a:alpha val="24000"/>
              </a:schemeClr>
            </a:gs>
            <a:gs pos="67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81AA1-ADB3-4A42-AB7D-D9CD865FE16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23.08.2023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32C72-A4DD-4239-8A30-898F090C608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847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387262" y="3389362"/>
            <a:ext cx="184731" cy="861774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79630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77860" y="49964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6716298" y="6021288"/>
            <a:ext cx="1839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sz="1050" b="1" dirty="0">
              <a:solidFill>
                <a:srgbClr val="B85C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0" y="-15212"/>
            <a:ext cx="9036496" cy="523220"/>
          </a:xfrm>
          <a:prstGeom prst="rect">
            <a:avLst/>
          </a:prstGeom>
          <a:noFill/>
          <a:ln w="3175"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Материально-техническое оснащение детского сада</a:t>
            </a:r>
            <a:endParaRPr lang="ru-RU" sz="2800" b="1" spc="50" dirty="0">
              <a:ln w="11430"/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996952"/>
            <a:ext cx="5760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81729" y="492145"/>
            <a:ext cx="8795795" cy="6365855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00000"/>
              </a:lnSpc>
            </a:pPr>
            <a:r>
              <a:rPr lang="ru-RU" sz="1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детском саду 10 </a:t>
            </a:r>
            <a:r>
              <a:rPr lang="ru-RU" sz="1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возрастных </a:t>
            </a:r>
            <a:r>
              <a:rPr lang="ru-RU" sz="1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 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Объединенные  групповые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спальные помещения в  группах № 2, №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 №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 № 8,  № 9, № 11, № 12.  </a:t>
            </a:r>
            <a:endParaRPr lang="ru-RU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группах № 1,  № 4, № 7 групповые и  спальные помещения отделены друг от друга. </a:t>
            </a:r>
          </a:p>
          <a:p>
            <a:pPr algn="just">
              <a:lnSpc>
                <a:spcPct val="100000"/>
              </a:lnSpc>
            </a:pPr>
            <a:r>
              <a:rPr lang="ru-RU" sz="1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этаже детского сада </a:t>
            </a:r>
            <a:r>
              <a:rPr lang="ru-RU" sz="1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расположена:</a:t>
            </a:r>
            <a:endParaRPr lang="ru-RU" sz="18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Соляная комната</a:t>
            </a:r>
          </a:p>
          <a:p>
            <a:pPr algn="just">
              <a:lnSpc>
                <a:spcPct val="100000"/>
              </a:lnSpc>
            </a:pPr>
            <a:r>
              <a:rPr lang="ru-RU" sz="1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 этаже детского сада расположен: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Музыкальный   зал</a:t>
            </a:r>
          </a:p>
          <a:p>
            <a:pPr algn="just">
              <a:lnSpc>
                <a:spcPct val="100000"/>
              </a:lnSpc>
            </a:pP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этаж располагает: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физкультурными залами,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один из которых предназначен для занятий адаптивной физической культурой с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детьми с ОВЗ и детьми-инвалидами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учебным классом, 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абинетом тьюторов,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кабинетом учителя-логопеда, 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кабинетами   педагогов-психологов,   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кабинетом учителей-дефектологов,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методическим кабинетом,   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коррекционно-развивающими центрами,   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темной    сенсорной комнатой,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зимним садом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9" name="Рисунок 8" descr="https://mdou125.edu.yar.ru/images/0_c7568_c2f67a83_orig_w400_h116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3"/>
          <a:stretch/>
        </p:blipFill>
        <p:spPr bwMode="auto">
          <a:xfrm>
            <a:off x="7164289" y="5365738"/>
            <a:ext cx="1792722" cy="12710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184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5776" y="0"/>
            <a:ext cx="6588224" cy="6858000"/>
          </a:xfrm>
        </p:spPr>
        <p:txBody>
          <a:bodyPr/>
          <a:lstStyle/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3193989"/>
              </p:ext>
            </p:extLst>
          </p:nvPr>
        </p:nvGraphicFramePr>
        <p:xfrm>
          <a:off x="14288" y="-29592"/>
          <a:ext cx="9095060" cy="2594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95060"/>
              </a:tblGrid>
              <a:tr h="259449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b="1" u="sng" dirty="0" smtClean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u="sng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 релаксации 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снятия эмоционального напряжения (темная сенсорная комната) помогает снимать усталость, располагает к отдыху и расслаблению. Удобные кресла, мягкие маты; проекторы, интерактивные панели; световые приборы – «Звездное небо»; подвижные конструкции – сухой дождь, зеркальный шар; воздушно - пузырьковые трубки; звуковые приборы, создающие звуки природы, пение птиц, негромкое звучание спокойной музыки - все способствует успокоению, снятию накопившейся усталости и раздражения, располагает к отдыху и расслаблению, является местом эмоциональной разгрузки, как для детей, так и для взрослых. 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2996952"/>
            <a:ext cx="4255110" cy="34284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238" y="3155143"/>
            <a:ext cx="4149362" cy="3112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19152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5776" y="0"/>
            <a:ext cx="6588224" cy="6858000"/>
          </a:xfrm>
        </p:spPr>
        <p:txBody>
          <a:bodyPr/>
          <a:lstStyle/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971085"/>
              </p:ext>
            </p:extLst>
          </p:nvPr>
        </p:nvGraphicFramePr>
        <p:xfrm>
          <a:off x="14288" y="-29592"/>
          <a:ext cx="9095060" cy="13397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95060"/>
              </a:tblGrid>
              <a:tr h="6698952">
                <a:tc>
                  <a:txBody>
                    <a:bodyPr/>
                    <a:lstStyle/>
                    <a:p>
                      <a:pPr lvl="2" algn="l"/>
                      <a:endParaRPr lang="ru-RU" sz="1600" b="1" u="sng" kern="1200" dirty="0" smtClean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lvl="2" algn="l"/>
                      <a:r>
                        <a:rPr lang="ru-RU" sz="1600" b="1" u="sng" kern="12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</a:t>
                      </a:r>
                      <a:r>
                        <a:rPr lang="ru-RU" sz="1600" b="1" u="sng" kern="12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м</a:t>
                      </a:r>
                      <a:r>
                        <a:rPr lang="ru-RU" sz="1600" b="1" u="sng" kern="12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едицинский блок </a:t>
                      </a:r>
                      <a:r>
                        <a:rPr lang="ru-RU" sz="16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входит:</a:t>
                      </a:r>
                    </a:p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прививочный кабинет, кабинет осмотра воспитанников, санитарная комната и кабинет врача; </a:t>
                      </a:r>
                    </a:p>
                    <a:p>
                      <a:pPr marL="0" indent="0" fontAlgn="base">
                        <a:buFont typeface="Arial" panose="020B0604020202020204" pitchFamily="34" charset="0"/>
                        <a:buNone/>
                      </a:pPr>
                      <a:r>
                        <a:rPr lang="ru-RU" sz="1600" b="1" u="none" kern="12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            </a:t>
                      </a:r>
                      <a:r>
                        <a:rPr lang="ru-RU" sz="1600" b="1" u="sng" kern="12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Медицинский блок  </a:t>
                      </a:r>
                      <a:r>
                        <a:rPr lang="ru-RU" sz="1600" b="1" u="sng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используется для</a:t>
                      </a:r>
                      <a:r>
                        <a:rPr lang="ru-RU" sz="1600" b="1" u="sng" kern="12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организации оказания первичной медико-санитарной помощи;</a:t>
                      </a:r>
                    </a:p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организации проведения плановых профилактических осмотров;</a:t>
                      </a:r>
                    </a:p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антропометрии;</a:t>
                      </a:r>
                    </a:p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своевременного выявления отклонений в развитии воспитанников;</a:t>
                      </a:r>
                    </a:p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проведения профилактических мероприятий, направленных на снижение заболеваемости воспитанников;</a:t>
                      </a:r>
                    </a:p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санитарно-просветительской работы;</a:t>
                      </a:r>
                    </a:p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проведения гигиенического обучения и консультирования работников детского сада и родителей (законных представителей).</a:t>
                      </a:r>
                    </a:p>
                    <a:p>
                      <a:pPr marL="0" indent="0" fontAlgn="base">
                        <a:buFont typeface="Arial" panose="020B0604020202020204" pitchFamily="34" charset="0"/>
                        <a:buNone/>
                      </a:pPr>
                      <a:endParaRPr lang="ru-RU" sz="1600" b="1" kern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698952">
                <a:tc>
                  <a:txBody>
                    <a:bodyPr/>
                    <a:lstStyle/>
                    <a:p>
                      <a:pPr marL="285750" indent="-285750" fontAlgn="base">
                        <a:buFont typeface="Arial" panose="020B0604020202020204" pitchFamily="34" charset="0"/>
                        <a:buChar char="•"/>
                      </a:pPr>
                      <a:endParaRPr lang="ru-RU" sz="1600" b="1" kern="12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385090"/>
              </p:ext>
            </p:extLst>
          </p:nvPr>
        </p:nvGraphicFramePr>
        <p:xfrm>
          <a:off x="47584" y="3573016"/>
          <a:ext cx="9061763" cy="31038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61763"/>
              </a:tblGrid>
              <a:tr h="310383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u="none" kern="12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</a:t>
                      </a:r>
                      <a:r>
                        <a:rPr lang="ru-RU" sz="1600" b="1" u="none" kern="12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     </a:t>
                      </a:r>
                      <a:r>
                        <a:rPr lang="ru-RU" sz="1600" b="1" u="sng" kern="12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 детском саду:</a:t>
                      </a:r>
                      <a:endParaRPr lang="ru-RU" sz="1600" b="1" u="sng" dirty="0" smtClean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285750" lvl="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организовано 5-разовое питание с учетом 20-дневного цикличного меню;</a:t>
                      </a:r>
                      <a:endParaRPr lang="ru-RU" sz="16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285750" lvl="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охрана в дневное и ночное время суток, а также тревожная кнопка</a:t>
                      </a:r>
                      <a:r>
                        <a:rPr lang="ru-RU" sz="1600" b="1" kern="12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6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обеспечивают защиту жизни и здоровья воспитанников.</a:t>
                      </a:r>
                    </a:p>
                    <a:p>
                      <a:pPr marL="285750" lvl="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территория   детского    сада    имеет    12 прогулочных   участков с верандами, спортивный участок.</a:t>
                      </a:r>
                      <a:endParaRPr lang="ru-RU" sz="16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285750" lvl="0" indent="-285750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все имеющиеся помещения и площади максимально используются в образовательной деятельности и отвечают действующим требованиям, нормам и правилам. </a:t>
                      </a:r>
                      <a:endParaRPr lang="ru-RU" sz="16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>
                    <a:solidFill>
                      <a:srgbClr val="FFFFC1"/>
                    </a:solidFill>
                  </a:tcPr>
                </a:tc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5553069"/>
            <a:ext cx="3834218" cy="111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034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5776" y="0"/>
            <a:ext cx="6588224" cy="6858000"/>
          </a:xfrm>
        </p:spPr>
        <p:txBody>
          <a:bodyPr/>
          <a:lstStyle/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80275"/>
              </p:ext>
            </p:extLst>
          </p:nvPr>
        </p:nvGraphicFramePr>
        <p:xfrm>
          <a:off x="25084" y="-6965"/>
          <a:ext cx="9095060" cy="15244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95060"/>
              </a:tblGrid>
              <a:tr h="1524422">
                <a:tc>
                  <a:txBody>
                    <a:bodyPr/>
                    <a:lstStyle/>
                    <a:p>
                      <a:pPr algn="ctr"/>
                      <a:r>
                        <a:rPr lang="ru-RU" sz="1800" b="1" u="none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ru-RU" sz="1800" b="1" u="none" kern="1200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 этаже центрального входа в детский сад расположен мобильный подъёмник для детей-инвалидов «ПУМА-УНИ-130». </a:t>
                      </a:r>
                    </a:p>
                    <a:p>
                      <a:pPr algn="ctr"/>
                      <a:r>
                        <a:rPr lang="ru-RU" sz="1800" b="1" i="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 помощью такого оборудования дети с ограничениями ОДА могут без труда преодолеть лестничный марш (при наличии сопровождающего).</a:t>
                      </a:r>
                      <a:br>
                        <a:rPr lang="ru-RU" sz="1800" b="1" i="0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endParaRPr lang="ru-RU" sz="1600" b="1" kern="1200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62815"/>
          <a:stretch/>
        </p:blipFill>
        <p:spPr>
          <a:xfrm>
            <a:off x="128143" y="5311685"/>
            <a:ext cx="1685690" cy="13198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12202" r="6951" b="19199"/>
          <a:stretch/>
        </p:blipFill>
        <p:spPr>
          <a:xfrm rot="5400000">
            <a:off x="2186193" y="2740775"/>
            <a:ext cx="4968552" cy="2933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07572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387262" y="3389362"/>
            <a:ext cx="184731" cy="861774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79630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77860" y="49964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6716298" y="6021288"/>
            <a:ext cx="18394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endParaRPr lang="ru-RU" sz="1050" b="1" dirty="0">
              <a:solidFill>
                <a:srgbClr val="B85C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2996952"/>
            <a:ext cx="5760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81729" y="492145"/>
            <a:ext cx="8795795" cy="6302275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5606871"/>
              </p:ext>
            </p:extLst>
          </p:nvPr>
        </p:nvGraphicFramePr>
        <p:xfrm>
          <a:off x="81729" y="2"/>
          <a:ext cx="8954767" cy="68353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8063"/>
                <a:gridCol w="6336704"/>
              </a:tblGrid>
              <a:tr h="357895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Интерактивные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песочницы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коррекционно-развивающие центры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57895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Интерактивная доска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методический кабинет, групповое помещение № 8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36944"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Интерактивный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стол 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коррекционно-развивающий центры, зимний сад 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Цифровая лаборатория</a:t>
                      </a:r>
                      <a:r>
                        <a:rPr lang="ru-RU" sz="14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«</a:t>
                      </a:r>
                      <a:r>
                        <a:rPr lang="ru-RU" sz="1400" b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Наураша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»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учебный класс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C1"/>
                    </a:solidFill>
                  </a:tcPr>
                </a:tc>
              </a:tr>
              <a:tr h="357895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Мультстудия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учебный класс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57895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Планшеты 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методический кабинет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08346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Интерактивное световое оборудование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Bef>
                          <a:spcPts val="1200"/>
                        </a:spcBef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темная сенсорная комната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57895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Проекционное оборудование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музыкальный зал, зимний сад, физкультурный зал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24379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Ноутбуки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учебный класс, музыкальный зал, медицинский блок, групповые помещения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1"/>
                    </a:solidFill>
                  </a:tcPr>
                </a:tc>
              </a:tr>
              <a:tr h="46026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Компьютеры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коррекционно-развивающий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центр, </a:t>
                      </a:r>
                      <a:r>
                        <a:rPr lang="ru-RU" sz="14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кабинеты специалистов, медицинский блок</a:t>
                      </a:r>
                      <a:endParaRPr lang="ru-RU" sz="14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8206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400" b="1" kern="120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Доски маркерные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групповые помещения, кабинеты специалистов</a:t>
                      </a:r>
                      <a:endParaRPr lang="ru-RU" sz="14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9043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Музыкальный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центр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музыкальный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зал, физкультурный зал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9043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Домашняя аудиосистема 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музыкальный зал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9043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Электронное пианино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музыкальный зал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9043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Электронный синтезатор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6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музыкальный зал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1"/>
                    </a:solidFill>
                  </a:tcPr>
                </a:tc>
              </a:tr>
              <a:tr h="69254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Ультрафиолетовый</a:t>
                      </a:r>
                      <a:r>
                        <a:rPr lang="ru-RU" sz="14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облучатель-</a:t>
                      </a:r>
                      <a:r>
                        <a:rPr lang="ru-RU" sz="14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рециркулятор</a:t>
                      </a:r>
                      <a:r>
                        <a:rPr lang="ru-RU" sz="14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воздуха </a:t>
                      </a:r>
                      <a:r>
                        <a:rPr lang="ru-RU" sz="1400" b="1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Кронт</a:t>
                      </a:r>
                      <a:r>
                        <a:rPr lang="ru-RU" sz="14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«Дезар-4»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6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групповые</a:t>
                      </a:r>
                      <a:r>
                        <a:rPr lang="ru-RU" sz="14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помещения, кабинеты специалистов, медицинский блок</a:t>
                      </a:r>
                      <a:endParaRPr lang="ru-RU" sz="14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014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5776" y="0"/>
            <a:ext cx="6588224" cy="6858000"/>
          </a:xfrm>
        </p:spPr>
        <p:txBody>
          <a:bodyPr/>
          <a:lstStyle/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685314"/>
              </p:ext>
            </p:extLst>
          </p:nvPr>
        </p:nvGraphicFramePr>
        <p:xfrm>
          <a:off x="14288" y="-29591"/>
          <a:ext cx="9095060" cy="252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95060"/>
              </a:tblGrid>
              <a:tr h="1797455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kumimoji="0" lang="ru-RU" sz="1600" b="1" i="0" u="sng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Для оздоровления воспитанников в детском саду открылась и функционирует соляная комната</a:t>
                      </a:r>
                      <a:endParaRPr kumimoji="0" lang="ru-RU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Это помещение, полностью, от пола до потолка покрытое соляными    блоками. В воздух распыляется специальный солевой раствор, содержащий мельчайшие частицы (ионы солей), которые и оказывают главный терапевтический эффект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Соляная комната оформлена в гражданско-патриотическом направлении воспитательной работы нашего детского сада. Уютно расположившись в креслах, воспитанники могут рассматривать изображения первооткрывателей космоса -  собак Белку и Стрелку, портреты первых лётчиков космонавтов - Юрия Гагарина и Валентины Терешковой, первого человека-космонавта, вышедшего в открытый космос – Алексея Леонова, а также первый советский космический корабль Союз.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r="63900"/>
          <a:stretch/>
        </p:blipFill>
        <p:spPr>
          <a:xfrm>
            <a:off x="179512" y="5644168"/>
            <a:ext cx="1505107" cy="12138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032" y="2556006"/>
            <a:ext cx="5567923" cy="313195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84"/>
          <a:stretch/>
        </p:blipFill>
        <p:spPr>
          <a:xfrm>
            <a:off x="5580112" y="2706077"/>
            <a:ext cx="3339563" cy="31670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3" t="5599" r="1332" b="2001"/>
          <a:stretch/>
        </p:blipFill>
        <p:spPr>
          <a:xfrm>
            <a:off x="204912" y="4207950"/>
            <a:ext cx="2160240" cy="264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451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5776" y="0"/>
            <a:ext cx="6588224" cy="6858000"/>
          </a:xfrm>
        </p:spPr>
        <p:txBody>
          <a:bodyPr/>
          <a:lstStyle/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884344"/>
              </p:ext>
            </p:extLst>
          </p:nvPr>
        </p:nvGraphicFramePr>
        <p:xfrm>
          <a:off x="14288" y="-29591"/>
          <a:ext cx="9095060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95060"/>
              </a:tblGrid>
              <a:tr h="2575697">
                <a:tc>
                  <a:txBody>
                    <a:bodyPr/>
                    <a:lstStyle/>
                    <a:p>
                      <a:r>
                        <a:rPr lang="ru-RU" sz="1600" u="sng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комплектацию спортивного инвентаря физкультурного зала № 1 входят</a:t>
                      </a:r>
                      <a:r>
                        <a:rPr lang="ru-RU" sz="16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крупное оборудование - шведские стенки, гимнастические скамейки, гимнастические лестницы;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мелкое оборудование - мячи резиновые разного диаметра, набивные, футбольные и баскетбольные; палки гимнастические,   скакалки, обручи, кольцебросы, кегли, ленты, сигнальные конусы и т.д.;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мягкие модули, маты, балансировочные дорожки, балансиры, платформы для степа, баскетбольные кольца, дуги для подлезания, стойки для перешагивания;</a:t>
                      </a:r>
                    </a:p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массажные мячи, следочки с шипами, ладошки, массажные дорожки, коврики интересных форм и конфигураций;</a:t>
                      </a:r>
                    </a:p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простейшие тренажёры: </a:t>
                      </a:r>
                      <a:r>
                        <a:rPr lang="ru-RU" sz="16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твистеры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600" dirty="0" err="1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степперы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 ручкой, гребные тренажеры (наездники), беговые дорожки»</a:t>
                      </a:r>
                    </a:p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самокаты;</a:t>
                      </a:r>
                    </a:p>
                    <a:p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</a:t>
                      </a:r>
                      <a:r>
                        <a:rPr lang="ru-RU" sz="1600" baseline="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600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боксерские наборы и наборы для игры в хоккей.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12122"/>
          <a:stretch/>
        </p:blipFill>
        <p:spPr>
          <a:xfrm>
            <a:off x="65716" y="3542978"/>
            <a:ext cx="2727681" cy="1797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3601" t="26902" r="12200" b="29926"/>
          <a:stretch/>
        </p:blipFill>
        <p:spPr>
          <a:xfrm>
            <a:off x="6560681" y="4762238"/>
            <a:ext cx="2506079" cy="1944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4851" y="5003985"/>
            <a:ext cx="2319840" cy="1739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6576" y="3169857"/>
            <a:ext cx="2371550" cy="21398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r="63900"/>
          <a:stretch/>
        </p:blipFill>
        <p:spPr>
          <a:xfrm>
            <a:off x="179512" y="5644168"/>
            <a:ext cx="1505107" cy="121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12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5776" y="0"/>
            <a:ext cx="6588224" cy="6858000"/>
          </a:xfrm>
        </p:spPr>
        <p:txBody>
          <a:bodyPr/>
          <a:lstStyle/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1011354"/>
              </p:ext>
            </p:extLst>
          </p:nvPr>
        </p:nvGraphicFramePr>
        <p:xfrm>
          <a:off x="14288" y="-29592"/>
          <a:ext cx="9095060" cy="6887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95060"/>
              </a:tblGrid>
              <a:tr h="3319695">
                <a:tc>
                  <a:txBody>
                    <a:bodyPr/>
                    <a:lstStyle/>
                    <a:p>
                      <a:endParaRPr lang="ru-RU" sz="16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5678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sng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комплектацию спортивного инвентаря физкультурного зала № 2 </a:t>
                      </a:r>
                      <a:r>
                        <a:rPr lang="ru-RU" sz="1600" b="1" u="sng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занятий адаптивной физической культурой детей с ОВЗ и детей-инвалидов входят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171450" lvl="0" indent="-1714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крупное оборудование – спортивный комплекс для развития крупной моторики, валики для восприятия тактильных ощущений, для массажа и реабилитации воспитанников с сенсорными нарушениями, балансиры, балансировочные дорожки, мостики, лабиринты для опорно-двигательного аппарата, машина для обнимания "Сквизер»,</a:t>
                      </a:r>
                    </a:p>
                    <a:p>
                      <a:pPr marL="171450" lvl="0" indent="-1714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мелкое оборудование - мячи резиновые разного диаметра, набивные, футбольные и баскетбольные; палки гимнастические, скакалки, обручи,</a:t>
                      </a:r>
                      <a:r>
                        <a:rPr lang="ru-RU" sz="16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кольцебросы, кегли, ленты, сигнальные конусы и т.д.;</a:t>
                      </a:r>
                    </a:p>
                    <a:p>
                      <a:pPr marL="171450" lvl="0" indent="-1714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мягкие модули, маты,</a:t>
                      </a:r>
                      <a:r>
                        <a:rPr lang="ru-RU" sz="1600" b="1" u="none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баскетбольные кольца, дуги для подлезания, стойки для перешагивания;</a:t>
                      </a:r>
                    </a:p>
                    <a:p>
                      <a:pPr marL="171450" lvl="0" indent="-1714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массажные мячи, следочки с шипами, ладошки, массажные дорожки, коврики интересных форм и конфигураций;</a:t>
                      </a:r>
                    </a:p>
                    <a:p>
                      <a:pPr marL="171450" lvl="0" indent="-1714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тренажёр-райдер (</a:t>
                      </a:r>
                      <a:r>
                        <a:rPr lang="ru-RU" sz="1600" b="1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иппотренажер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), массажные разгрузочные кресла.</a:t>
                      </a:r>
                      <a:endParaRPr lang="ru-RU" sz="1600" b="1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6809" t="10869" r="7133" b="6288"/>
          <a:stretch/>
        </p:blipFill>
        <p:spPr>
          <a:xfrm>
            <a:off x="3446932" y="72471"/>
            <a:ext cx="2448272" cy="1767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631" y="1047709"/>
            <a:ext cx="3561625" cy="21917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5204" y="1176662"/>
            <a:ext cx="3268112" cy="204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19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5776" y="0"/>
            <a:ext cx="6588224" cy="6858000"/>
          </a:xfrm>
        </p:spPr>
        <p:txBody>
          <a:bodyPr/>
          <a:lstStyle/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4989009"/>
              </p:ext>
            </p:extLst>
          </p:nvPr>
        </p:nvGraphicFramePr>
        <p:xfrm>
          <a:off x="14288" y="-29592"/>
          <a:ext cx="9095060" cy="2378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95060"/>
              </a:tblGrid>
              <a:tr h="23784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1" u="sng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оснащенность музыкального зала входит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6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1450" lvl="0" indent="-1714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домашняя аудиосистема, электронное пианино, электронный синтезатор</a:t>
                      </a:r>
                    </a:p>
                    <a:p>
                      <a:pPr marL="171450" lvl="0" indent="-1714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мультимедийное оборудование (интерактивная доска, проектор, ноутбук )</a:t>
                      </a:r>
                    </a:p>
                    <a:p>
                      <a:pPr marL="171450" lvl="0" indent="-1714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небольшие столики для методического или другого материала;</a:t>
                      </a:r>
                    </a:p>
                    <a:p>
                      <a:pPr marL="171450" lvl="0" indent="-1714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стеллажи для игрушек, реквизита, наглядного материала</a:t>
                      </a:r>
                    </a:p>
                    <a:p>
                      <a:pPr marL="171450" lvl="0" indent="-1714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детские музыкальные инструменты</a:t>
                      </a:r>
                    </a:p>
                    <a:p>
                      <a:pPr marL="171450" lvl="0" indent="-171450" algn="just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ширмы, декорации, куклы, костюмы для театрализованной деятельности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-1" r="64580"/>
          <a:stretch/>
        </p:blipFill>
        <p:spPr>
          <a:xfrm>
            <a:off x="323528" y="2460314"/>
            <a:ext cx="1528937" cy="12567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62606"/>
          <a:stretch/>
        </p:blipFill>
        <p:spPr>
          <a:xfrm>
            <a:off x="7424757" y="2480901"/>
            <a:ext cx="1561237" cy="12155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27"/>
          <a:stretch/>
        </p:blipFill>
        <p:spPr>
          <a:xfrm>
            <a:off x="217153" y="2460315"/>
            <a:ext cx="4237636" cy="28408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18"/>
          <a:stretch/>
        </p:blipFill>
        <p:spPr>
          <a:xfrm>
            <a:off x="4615053" y="4091652"/>
            <a:ext cx="4334470" cy="2550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12121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5776" y="0"/>
            <a:ext cx="6588224" cy="6858000"/>
          </a:xfrm>
        </p:spPr>
        <p:txBody>
          <a:bodyPr/>
          <a:lstStyle/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801765"/>
              </p:ext>
            </p:extLst>
          </p:nvPr>
        </p:nvGraphicFramePr>
        <p:xfrm>
          <a:off x="20588" y="4475733"/>
          <a:ext cx="9095060" cy="2378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95060"/>
              </a:tblGrid>
              <a:tr h="23784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b="1" u="sng" dirty="0" smtClean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7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u="sng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сенсомоторной комнате 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проводятся занятия в игровой форме с подгруппами детей и индивидуально. Здесь имеется ковер, а также полки и стеллажи с разнообразным игровым материалом (развивающие игры и пособия, мягкие игрушки, конструктор, карандаши, альбомы, пластилин, сюжетные картинки, материал для развития тактильного восприятия, мелкие игрушки из различных материалов, игрушки деревянные, шнуровки и т. д.); имеется сухой бассейн, мягкие модули, сенсомоторные кубы/ панели; бизиборды настенные и напольные. Мебель в кабинете подвижна, мобильна, способствует смене быстрой ситуации в игровом сюжете.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6" y="529469"/>
            <a:ext cx="4344538" cy="31683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523" y="637481"/>
            <a:ext cx="3936438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48471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5776" y="0"/>
            <a:ext cx="6588224" cy="6858000"/>
          </a:xfrm>
        </p:spPr>
        <p:txBody>
          <a:bodyPr/>
          <a:lstStyle/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buNone/>
            </a:pPr>
            <a:endParaRPr 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864070"/>
              </p:ext>
            </p:extLst>
          </p:nvPr>
        </p:nvGraphicFramePr>
        <p:xfrm>
          <a:off x="18678" y="32370"/>
          <a:ext cx="9095060" cy="1668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95060"/>
              </a:tblGrid>
              <a:tr h="16684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600" b="1" u="sng" dirty="0" smtClean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sz="1700" b="1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u="sng" kern="12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Центр воды и песка</a:t>
                      </a:r>
                      <a:r>
                        <a:rPr lang="ru-RU" sz="16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(интерактивная комната) помогает создать радостное настроение, установить первые контакты с ребёнком, снять напряжение, агрессию, состояние внутреннего дискомфорта у детей, что создаёт благоприятную почву для развития эмоциональной сферы ребёнка.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02" y="1917018"/>
            <a:ext cx="4130459" cy="31681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8" t="19551" b="23750"/>
          <a:stretch/>
        </p:blipFill>
        <p:spPr>
          <a:xfrm>
            <a:off x="5083239" y="3140968"/>
            <a:ext cx="3614863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r="62815"/>
          <a:stretch/>
        </p:blipFill>
        <p:spPr>
          <a:xfrm>
            <a:off x="128143" y="5311685"/>
            <a:ext cx="1685690" cy="131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486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7134</TotalTime>
  <Words>1085</Words>
  <Application>Microsoft Office PowerPoint</Application>
  <PresentationFormat>Экран (4:3)</PresentationFormat>
  <Paragraphs>247</Paragraphs>
  <Slides>11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Копач Светлана Александровна</cp:lastModifiedBy>
  <cp:revision>681</cp:revision>
  <cp:lastPrinted>2021-09-06T05:45:00Z</cp:lastPrinted>
  <dcterms:created xsi:type="dcterms:W3CDTF">2013-04-21T02:10:05Z</dcterms:created>
  <dcterms:modified xsi:type="dcterms:W3CDTF">2023-08-23T05:48:17Z</dcterms:modified>
</cp:coreProperties>
</file>