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86" r:id="rId2"/>
    <p:sldId id="295" r:id="rId3"/>
    <p:sldId id="284" r:id="rId4"/>
    <p:sldId id="294" r:id="rId5"/>
    <p:sldId id="282" r:id="rId6"/>
    <p:sldId id="285" r:id="rId7"/>
    <p:sldId id="289" r:id="rId8"/>
    <p:sldId id="292" r:id="rId9"/>
    <p:sldId id="293" r:id="rId10"/>
    <p:sldId id="270" r:id="rId11"/>
    <p:sldId id="288" r:id="rId12"/>
    <p:sldId id="291" r:id="rId13"/>
    <p:sldId id="287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66FF"/>
    <a:srgbClr val="3333CC"/>
    <a:srgbClr val="6600CC"/>
    <a:srgbClr val="66CCFF"/>
    <a:srgbClr val="3333FF"/>
    <a:srgbClr val="0033CC"/>
    <a:srgbClr val="0000FF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204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DC798837-7703-4D8C-9886-8AA9F3E73EF6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FD2915F3-03BC-440D-905B-1F62BA884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5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D367-E46F-4AD2-96C2-F9C79A047041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1DC0-B64C-45D2-AEED-27C4BDFED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93AB-C094-47DD-967C-9A902AA470F6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301C-783D-442F-A867-3FA52B752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7DB1-8A94-469B-BD80-8CA6A6481AC9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4C39-87D1-4D6D-9B5C-6F7B310BE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276D-C9CE-4B68-9CC6-F7915468252C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10B9-3DC3-449F-BC3F-542D4778B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9387-D343-4A5E-B2B1-9728831A5625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A005-3BA7-417D-8A5C-4DC972C14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F584-BEF5-4E48-B693-AF481D30F1DB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E04B-70BE-4F82-A5DF-7AAA10AC3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2638-7740-44EA-A204-4E610E7A67E4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06DF-1207-454C-A773-955693D12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2555-5886-4AC6-92A0-BA1D3C783F13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9794-7668-4D3D-B1BE-693AF8720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546F-D62E-470E-95B3-713BE29F922F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8E73-A993-49A3-A6E3-F60130B15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E5E9-B925-4EA3-8282-4097CF646F57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3630-4298-4742-A380-A070A3654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52B3-8FE6-46B5-85AA-86482A836D7B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0045-B7A4-4954-9387-7256D4628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A28B6F-04AD-411C-A866-5C81353894EC}" type="datetimeFigureOut">
              <a:rPr lang="ru-RU"/>
              <a:pPr>
                <a:defRPr/>
              </a:pPr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E64B5FB-F1D5-49DF-A90D-1DB3DD19F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70" r:id="rId7"/>
    <p:sldLayoutId id="2147483771" r:id="rId8"/>
    <p:sldLayoutId id="2147483772" r:id="rId9"/>
    <p:sldLayoutId id="2147483763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15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955" y="1090665"/>
            <a:ext cx="8280920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170" algn="just"/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	Проект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детского сада (наличие просторных прогулочных галерей 1-ого и 2-ого этажей) позволяет удовлетворить двигательную активность детей в холодный период времени года. Для нас важно максимально наполнить среду содержательностью. Проходя по лестнице дети могут закрепить последовательность цветов спектра, и обратить внимание на холодные и тёплые тона, дни недели, фрукты-овощи. </a:t>
            </a:r>
          </a:p>
          <a:p>
            <a:pPr marL="90170" indent="359410" algn="just"/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Центральная лестница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в детском саду стала своего рода дидактическим пособием, которое предполагает смену материала в зависимости от тематики.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9778" y="558063"/>
            <a:ext cx="864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</a:p>
        </p:txBody>
      </p:sp>
      <p:pic>
        <p:nvPicPr>
          <p:cNvPr id="7" name="Рисунок 6" descr="E:\DCIM\101MSDCF\DSC048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061" y="4187752"/>
            <a:ext cx="1848882" cy="137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ocuments\Семинар практикум ПЛОСКОСТОПИЕ\DSC00008.JPG"/>
          <p:cNvPicPr/>
          <p:nvPr/>
        </p:nvPicPr>
        <p:blipFill>
          <a:blip r:embed="rId3" cstate="print"/>
          <a:srcRect r="-3571"/>
          <a:stretch>
            <a:fillRect/>
          </a:stretch>
        </p:blipFill>
        <p:spPr bwMode="auto">
          <a:xfrm>
            <a:off x="620958" y="3830983"/>
            <a:ext cx="1912150" cy="137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4448" y="2609334"/>
            <a:ext cx="82464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352425" algn="just"/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 галерее </a:t>
            </a: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этажа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создан </a:t>
            </a:r>
            <a:r>
              <a:rPr lang="ru-RU" sz="1400" b="1" dirty="0" err="1">
                <a:latin typeface="+mn-lt"/>
                <a:cs typeface="Times New Roman" panose="02020603050405020304" pitchFamily="18" charset="0"/>
              </a:rPr>
              <a:t>автогородок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, развивающая игра «Времена года», логическая змейка «Геометрические фигуры», игра «Классики», макси-</a:t>
            </a:r>
            <a:r>
              <a:rPr lang="ru-RU" sz="1400" b="1" dirty="0" err="1">
                <a:latin typeface="+mn-lt"/>
                <a:cs typeface="Times New Roman" panose="02020603050405020304" pitchFamily="18" charset="0"/>
              </a:rPr>
              <a:t>пазлы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, «</a:t>
            </a:r>
            <a:r>
              <a:rPr lang="ru-RU" sz="1400" b="1" dirty="0" err="1">
                <a:latin typeface="+mn-lt"/>
                <a:cs typeface="Times New Roman" panose="02020603050405020304" pitchFamily="18" charset="0"/>
              </a:rPr>
              <a:t>Кубус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». </a:t>
            </a:r>
            <a:endParaRPr lang="ru-RU" sz="1400" b="1" dirty="0" smtClean="0">
              <a:latin typeface="+mn-lt"/>
              <a:cs typeface="Times New Roman" panose="02020603050405020304" pitchFamily="18" charset="0"/>
            </a:endParaRPr>
          </a:p>
          <a:p>
            <a:pPr marL="90488" indent="352425" algn="just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 галереях I и II этажа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установлены «Волшебные пещеры MAXI» (используется в качестве комнаты для психологической и эмоциональной разгрузки).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10">
            <a:off x="5037020" y="3763844"/>
            <a:ext cx="1916097" cy="206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0075">
            <a:off x="6997386" y="3272361"/>
            <a:ext cx="2038743" cy="221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6742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ерфолента 8"/>
          <p:cNvSpPr/>
          <p:nvPr/>
        </p:nvSpPr>
        <p:spPr>
          <a:xfrm>
            <a:off x="0" y="-63374"/>
            <a:ext cx="8929718" cy="4286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Albina\Pictures\Рисунок 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0"/>
            <a:ext cx="854075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357166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Материально-техническая база детского сада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35808"/>
              </p:ext>
            </p:extLst>
          </p:nvPr>
        </p:nvGraphicFramePr>
        <p:xfrm>
          <a:off x="179512" y="1484786"/>
          <a:ext cx="7776865" cy="4870733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264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           Помещения д/с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Технические  средства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Группы 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Галерея 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Логопункт/кабинет педагога психолога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Кабинет старшего воспитателя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Спортивный зал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Музыкальный 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зал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Телевизор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Аудиосистема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Магнитофон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Мультимедийный проектор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Интерактивная песочница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Интерактивная доска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Тумба  </a:t>
                      </a:r>
                      <a:r>
                        <a:rPr lang="en-US" sz="1100">
                          <a:effectLst/>
                        </a:rPr>
                        <a:t>SmartBox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Доска маркерная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Музыкальный центр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Синтезатор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Фортепиано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Цифровое фортепиано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Ноутбук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Компьютер стационарный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Моноблок Полаир МВ 211 </a:t>
                      </a:r>
                      <a:r>
                        <a:rPr lang="en-US" sz="1100">
                          <a:effectLst/>
                        </a:rPr>
                        <a:t>SF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Многофункциональный принтер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Принтер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Брошюратор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Ламинатор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Програмно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аппаратный комплекс «Колибри»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5" marR="4651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1068276"/>
            <a:ext cx="67687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Обеспеченность образовательного процесса техническими средствами обучения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37813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14282" y="98175"/>
            <a:ext cx="8929718" cy="61081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2913" y="178235"/>
            <a:ext cx="8386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Качество и организация питания в детском саду</a:t>
            </a:r>
          </a:p>
        </p:txBody>
      </p:sp>
      <p:pic>
        <p:nvPicPr>
          <p:cNvPr id="1028" name="Picture 4" descr="Картинки повара для детей (17 фото) ⭐ Юмор, картинки и забавные фото |  Cartoon chef, Clip art, Digi stam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1713675" cy="26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10358" y="1052736"/>
            <a:ext cx="6900441" cy="327586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В </a:t>
            </a:r>
            <a:r>
              <a:rPr lang="ru-RU" sz="1400" b="1" dirty="0">
                <a:latin typeface="+mn-lt"/>
              </a:rPr>
              <a:t>детском саду организовано 5-ти разовое питание на основе цикличного 20-ти дневного меню, утвержденного исполнительным директором АН ДОО «Алмазик». Меню разработано группой специалистов АН ДОО «Алмазик»: А.А. </a:t>
            </a:r>
            <a:r>
              <a:rPr lang="ru-RU" sz="1400" b="1" dirty="0" err="1">
                <a:latin typeface="+mn-lt"/>
              </a:rPr>
              <a:t>Коцовской</a:t>
            </a:r>
            <a:r>
              <a:rPr lang="ru-RU" sz="1400" b="1" dirty="0">
                <a:latin typeface="+mn-lt"/>
              </a:rPr>
              <a:t>, И.П. </a:t>
            </a:r>
            <a:r>
              <a:rPr lang="ru-RU" sz="1400" b="1" dirty="0" err="1">
                <a:latin typeface="+mn-lt"/>
              </a:rPr>
              <a:t>Шаповаловой</a:t>
            </a:r>
            <a:r>
              <a:rPr lang="ru-RU" sz="1400" b="1" dirty="0">
                <a:latin typeface="+mn-lt"/>
              </a:rPr>
              <a:t>, Е.В. Франк Н.В., </a:t>
            </a:r>
            <a:r>
              <a:rPr lang="ru-RU" sz="1400" b="1" dirty="0" err="1">
                <a:latin typeface="+mn-lt"/>
              </a:rPr>
              <a:t>Должиковой</a:t>
            </a:r>
            <a:r>
              <a:rPr lang="ru-RU" sz="1400" b="1" dirty="0">
                <a:latin typeface="+mn-lt"/>
              </a:rPr>
              <a:t>, Е.Б. </a:t>
            </a:r>
            <a:r>
              <a:rPr lang="ru-RU" sz="1400" b="1" dirty="0" err="1">
                <a:latin typeface="+mn-lt"/>
              </a:rPr>
              <a:t>Бикметовой</a:t>
            </a:r>
            <a:r>
              <a:rPr lang="ru-RU" sz="1400" b="1" dirty="0">
                <a:latin typeface="+mn-lt"/>
              </a:rPr>
              <a:t>, Р.М. Валиевой, специалистом по питанию С.Ю. Юдиной под руководством главного врача В.Б. </a:t>
            </a:r>
            <a:r>
              <a:rPr lang="ru-RU" sz="1400" b="1" dirty="0" err="1">
                <a:latin typeface="+mn-lt"/>
              </a:rPr>
              <a:t>Бузаевой</a:t>
            </a:r>
            <a:r>
              <a:rPr lang="ru-RU" sz="1400" b="1" dirty="0">
                <a:latin typeface="+mn-lt"/>
              </a:rPr>
              <a:t>, с использованием технологических нормативов и сборника рецептур блюд и кулинарных изделий для питания детей в дошкольных организациях под редакцией М.П. Могильного, В.А. </a:t>
            </a:r>
            <a:r>
              <a:rPr lang="ru-RU" sz="1400" b="1" dirty="0" err="1">
                <a:latin typeface="+mn-lt"/>
              </a:rPr>
              <a:t>Тутельяна</a:t>
            </a:r>
            <a:r>
              <a:rPr lang="ru-RU" sz="1400" b="1" dirty="0">
                <a:latin typeface="+mn-lt"/>
              </a:rPr>
              <a:t>. Меню прошло экспертизу с выдачей положительного заключения филиалом Федерального Бюджетного Государственного Учреждение Здравоохранения «Центр гигиены и эпидемиологии в РС (Я) в </a:t>
            </a:r>
            <a:r>
              <a:rPr lang="ru-RU" sz="1400" b="1" dirty="0" err="1">
                <a:latin typeface="+mn-lt"/>
              </a:rPr>
              <a:t>Мирнинском</a:t>
            </a:r>
            <a:r>
              <a:rPr lang="ru-RU" sz="1400" b="1" dirty="0">
                <a:latin typeface="+mn-lt"/>
              </a:rPr>
              <a:t> районе и соответствует требованием СанПиН 2.4.1.3049-13. </a:t>
            </a:r>
          </a:p>
          <a:p>
            <a:pPr indent="449580" algn="ctr">
              <a:lnSpc>
                <a:spcPct val="107000"/>
              </a:lnSpc>
            </a:pPr>
            <a:endParaRPr lang="ru-RU" b="1" dirty="0">
              <a:effectLst/>
              <a:latin typeface="+mn-lt"/>
            </a:endParaRPr>
          </a:p>
        </p:txBody>
      </p:sp>
      <p:pic>
        <p:nvPicPr>
          <p:cNvPr id="1026" name="Picture 2" descr="Льготное питание | ГБОУ школа №6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40" y="4402235"/>
            <a:ext cx="2326838" cy="21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bina\Pictures\Рисунок 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708" y="193152"/>
            <a:ext cx="717276" cy="6485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7632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14282" y="98175"/>
            <a:ext cx="8929718" cy="61081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2913" y="178235"/>
            <a:ext cx="8386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7544" y="737993"/>
            <a:ext cx="6900441" cy="1195363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</a:pPr>
            <a:r>
              <a:rPr lang="ru-RU" sz="1200" b="1" dirty="0" smtClean="0">
                <a:solidFill>
                  <a:srgbClr val="3333CC"/>
                </a:solidFill>
                <a:latin typeface="+mn-lt"/>
                <a:ea typeface="Calibri" panose="020F0502020204030204" pitchFamily="34" charset="0"/>
              </a:rPr>
              <a:t>МЕДИЦИНСКИЙ БЛОК</a:t>
            </a:r>
          </a:p>
          <a:p>
            <a:pPr indent="449580" algn="ctr">
              <a:lnSpc>
                <a:spcPct val="107000"/>
              </a:lnSpc>
            </a:pPr>
            <a:r>
              <a:rPr lang="ru-RU" sz="1200" b="1" dirty="0" smtClean="0">
                <a:latin typeface="+mn-lt"/>
                <a:ea typeface="Calibri" panose="020F0502020204030204" pitchFamily="34" charset="0"/>
              </a:rPr>
              <a:t>Медицинский </a:t>
            </a:r>
            <a:r>
              <a:rPr lang="ru-RU" sz="1200" b="1" dirty="0">
                <a:latin typeface="+mn-lt"/>
                <a:ea typeface="Calibri" panose="020F0502020204030204" pitchFamily="34" charset="0"/>
              </a:rPr>
              <a:t>блок детского сада оснащён современным медицинским оборудованием, разнообразного спектра действия, что позволяет разносторонне организовать профилактическую, оздоровительную </a:t>
            </a:r>
            <a:r>
              <a:rPr lang="ru-RU" sz="1200" b="1" dirty="0" smtClean="0">
                <a:latin typeface="+mn-lt"/>
                <a:ea typeface="Calibri" panose="020F0502020204030204" pitchFamily="34" charset="0"/>
              </a:rPr>
              <a:t>работу, направленную на сохранение и укрепление здоровья детей.</a:t>
            </a:r>
            <a:endParaRPr lang="ru-RU" b="1" dirty="0">
              <a:effectLst/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r="17982"/>
          <a:stretch/>
        </p:blipFill>
        <p:spPr>
          <a:xfrm rot="5400000">
            <a:off x="3812063" y="4998826"/>
            <a:ext cx="1757264" cy="1434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/>
          <a:stretch/>
        </p:blipFill>
        <p:spPr>
          <a:xfrm rot="5400000">
            <a:off x="-70374" y="3571843"/>
            <a:ext cx="3750868" cy="18256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985847">
            <a:off x="745680" y="2156623"/>
            <a:ext cx="1721889" cy="695265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Процедурный </a:t>
            </a:r>
          </a:p>
          <a:p>
            <a:pPr algn="ctr"/>
            <a:r>
              <a:rPr lang="ru-RU" sz="1400" b="1" dirty="0" smtClean="0">
                <a:latin typeface="+mj-lt"/>
              </a:rPr>
              <a:t>кабинет</a:t>
            </a:r>
            <a:endParaRPr lang="ru-RU" sz="1400" b="1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/>
          <a:stretch/>
        </p:blipFill>
        <p:spPr>
          <a:xfrm rot="5400000">
            <a:off x="6021908" y="3422515"/>
            <a:ext cx="3273705" cy="19905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069447">
            <a:off x="6370722" y="2123626"/>
            <a:ext cx="2399641" cy="695265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Стоматологический кабинет</a:t>
            </a:r>
            <a:endParaRPr lang="ru-RU" sz="1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 rot="21247405">
            <a:off x="3319169" y="4627267"/>
            <a:ext cx="2886513" cy="40898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Физиотерапевтический кабинет</a:t>
            </a:r>
            <a:endParaRPr lang="ru-RU" sz="1400" b="1" dirty="0">
              <a:latin typeface="+mj-lt"/>
            </a:endParaRPr>
          </a:p>
        </p:txBody>
      </p:sp>
      <p:pic>
        <p:nvPicPr>
          <p:cNvPr id="10" name="Picture 2" descr="C:\Users\Albina\Pictures\Рисунок 6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708" y="193152"/>
            <a:ext cx="717276" cy="648526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8000" r="3374" b="5901"/>
          <a:stretch/>
        </p:blipFill>
        <p:spPr>
          <a:xfrm>
            <a:off x="7032291" y="98175"/>
            <a:ext cx="1971332" cy="15364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96" y="2268003"/>
            <a:ext cx="2315350" cy="23153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1247405">
            <a:off x="3056213" y="1890407"/>
            <a:ext cx="2886513" cy="40898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Кабинет массажа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162506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97651"/>
              </p:ext>
            </p:extLst>
          </p:nvPr>
        </p:nvGraphicFramePr>
        <p:xfrm>
          <a:off x="323528" y="1052736"/>
          <a:ext cx="8424936" cy="5366695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3625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              Помещения </a:t>
                      </a:r>
                      <a:br>
                        <a:rPr lang="ru-RU" sz="1000" dirty="0">
                          <a:effectLst/>
                        </a:rPr>
                      </a:b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Медицинское  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терапия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Стоматология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Процедурный кабинет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Фитобар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Группы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Аппарат </a:t>
                      </a:r>
                      <a:r>
                        <a:rPr lang="ru-RU" sz="1000" dirty="0" err="1">
                          <a:effectLst/>
                        </a:rPr>
                        <a:t>магнитотерапевтический</a:t>
                      </a:r>
                      <a:r>
                        <a:rPr lang="ru-RU" sz="1000" dirty="0">
                          <a:effectLst/>
                        </a:rPr>
                        <a:t> бегущим импульсным полем малогабаритный Алмаг-01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Аппарат для УВЧ –терапии  УВЧ – 60 – «</a:t>
                      </a:r>
                      <a:r>
                        <a:rPr lang="ru-RU" sz="1000" dirty="0" err="1">
                          <a:effectLst/>
                        </a:rPr>
                        <a:t>МедТеКо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УВЧ-30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Аппарат «</a:t>
                      </a:r>
                      <a:r>
                        <a:rPr lang="ru-RU" sz="1000" dirty="0" err="1">
                          <a:effectLst/>
                        </a:rPr>
                        <a:t>Рефтон</a:t>
                      </a:r>
                      <a:r>
                        <a:rPr lang="ru-RU" sz="1000" dirty="0">
                          <a:effectLst/>
                        </a:rPr>
                        <a:t>» многофункциональный </a:t>
                      </a:r>
                      <a:r>
                        <a:rPr lang="ru-RU" sz="1000" dirty="0" err="1">
                          <a:effectLst/>
                        </a:rPr>
                        <a:t>физиорефлесотерапевтический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Облучатель ультрафиолетовый бактерицидный передвижной ОБН-450П 3Х30-УФИК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Облучатель – рециркулятор воздуха ультрафиолетовый бактерицидный ОРУБ -3-3 «КРОНТ» (Дезар4)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Детский компрессорный </a:t>
                      </a:r>
                      <a:r>
                        <a:rPr lang="ru-RU" sz="1000" dirty="0" err="1">
                          <a:effectLst/>
                        </a:rPr>
                        <a:t>нейбулайзер</a:t>
                      </a:r>
                      <a:r>
                        <a:rPr lang="ru-RU" sz="1000" dirty="0">
                          <a:effectLst/>
                        </a:rPr>
                        <a:t> (ингалятор)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Коктейлер кислородный модель </a:t>
                      </a:r>
                      <a:r>
                        <a:rPr lang="en-US" sz="1000">
                          <a:effectLst/>
                        </a:rPr>
                        <a:t>LDPEBAG</a:t>
                      </a:r>
                      <a:r>
                        <a:rPr lang="ru-RU" sz="1000">
                          <a:effectLst/>
                        </a:rPr>
                        <a:t>(Армед)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Гальванизатор Поток -1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Аппарат для дарсонвализации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Операционный светильник (два уровня освещенности светильника: 15000 и 20000 Люкс)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9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Гидроблок (оснащен одним наконечником пылесоса под вакуумную помпу и одним наконечником слюноотсоса воздушного инжекторного типа, устройством наполнения стакана и съемной плевательницей)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Стоматологическая установка </a:t>
                      </a:r>
                      <a:r>
                        <a:rPr lang="en-US" sz="1000">
                          <a:effectLst/>
                        </a:rPr>
                        <a:t>GNATUSCE</a:t>
                      </a:r>
                      <a:r>
                        <a:rPr lang="ru-RU" sz="1000">
                          <a:effectLst/>
                        </a:rPr>
                        <a:t> 0499 (Бразилия)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Стерилизатор (сухожаровой шкаф) «Витязь»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Облучатель ОРК 21 и УГН1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Камера УФ КБ -02 «Я» -ФП «Ультра-лайт»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Аппарат </a:t>
                      </a:r>
                      <a:r>
                        <a:rPr lang="en-US" sz="1000">
                          <a:effectLst/>
                        </a:rPr>
                        <a:t>Clevo</a:t>
                      </a:r>
                      <a:r>
                        <a:rPr lang="ru-RU" sz="1000">
                          <a:effectLst/>
                        </a:rPr>
                        <a:t> быстрой дезинфекции инструментов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Увлажнитель воздуха  </a:t>
                      </a:r>
                      <a:r>
                        <a:rPr lang="en-US" sz="1000">
                          <a:effectLst/>
                        </a:rPr>
                        <a:t>Boneco U700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Аппарат Магнитер АМ</a:t>
                      </a:r>
                      <a:r>
                        <a:rPr lang="en-US" sz="1000">
                          <a:effectLst/>
                        </a:rPr>
                        <a:t>T - 02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Гигрометр психметр Вит 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1" marR="37611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2986" y="389276"/>
            <a:ext cx="667041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Материально-техническое обеспечение медицинской деятельности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712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692696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Условия обеспечения безопасности жизни и </a:t>
            </a:r>
            <a:r>
              <a:rPr lang="ru-RU" sz="2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деятельности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воспитанников в здании и на территории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3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33560"/>
            <a:ext cx="1728192" cy="1728192"/>
          </a:xfrm>
          <a:prstGeom prst="rect">
            <a:avLst/>
          </a:prstGeom>
        </p:spPr>
      </p:pic>
      <p:pic>
        <p:nvPicPr>
          <p:cNvPr id="1026" name="Picture 2" descr="Мальчик показывает пальцем, пока трет бедра иллюстрация мультипликатора  Иллюстрация вектора - иллюстрации насчитывающей прелестное, человек:  1590213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4533560"/>
            <a:ext cx="1823076" cy="18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7984" y="2028844"/>
            <a:ext cx="6260020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Здание детского сада оборудовано автоматической установкой пожарной сигнализации и системой оповещения и управления эвакуацией людей при пожаре (АУПС и СОУЭ) в соответствии с требованиями части статьи 83 Федерального закона от 22.07.2008 г. № 23 – ФЗ </a:t>
            </a:r>
            <a:r>
              <a:rPr lang="ru-RU" sz="1400" b="1" dirty="0" smtClean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Технический регламент о требованиях пожарной безопасности» обеспечен вывод сигнала на пульт подразделения пожарной охраны без участия работников объекта и транслирующей этот сигнал организации.</a:t>
            </a:r>
            <a:endParaRPr lang="ru-RU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В детском саду имеется в наличии кнопка тревожной сигнализации.  Сигнал выведен на пульт централизованного наблюдения </a:t>
            </a:r>
            <a:r>
              <a:rPr lang="ru-RU" sz="1400" b="1" dirty="0" smtClean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ПЦН </a:t>
            </a:r>
            <a:r>
              <a:rPr lang="ru-RU" sz="1400" b="1" dirty="0" err="1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Мирнинского</a:t>
            </a:r>
            <a:r>
              <a:rPr lang="ru-RU" sz="14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 ОВО ФФГКУ «УВО ВНГ России по РС(Я)). Установлена система видеонаблюдения: 6 видеокамер наружного и 2 внутреннего наблюдения</a:t>
            </a:r>
            <a:r>
              <a:rPr lang="ru-RU" sz="1400" b="1" dirty="0" smtClean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4 домофона, 7 видеодомофонов в групповых помещениях.</a:t>
            </a:r>
            <a:endParaRPr lang="ru-RU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	В </a:t>
            </a:r>
            <a:r>
              <a:rPr lang="ru-RU" sz="14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дневное время детский сад и прилегающая территория охраняется специалистами (ООО) </a:t>
            </a:r>
            <a:r>
              <a:rPr lang="ru-RU" sz="1400" b="1" dirty="0" smtClean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ЧОП «</a:t>
            </a:r>
            <a:r>
              <a:rPr lang="ru-RU" sz="1400" b="1" dirty="0" err="1" smtClean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Айхал</a:t>
            </a:r>
            <a:r>
              <a:rPr lang="ru-RU" sz="1400" b="1" dirty="0" smtClean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– охрана», в ночное время охрана помещения и территории осуществляется штатным работником детского сада сторожем (с исполнением обязанности уборщика территории).</a:t>
            </a:r>
            <a:endParaRPr lang="ru-RU" sz="1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9346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980728"/>
            <a:ext cx="864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2376264" cy="23762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1628800"/>
            <a:ext cx="46085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352425" algn="just"/>
            <a:r>
              <a:rPr lang="ru-RU" sz="1400" b="1" u="sng" dirty="0" smtClean="0">
                <a:latin typeface="+mn-lt"/>
                <a:cs typeface="Times New Roman" panose="02020603050405020304" pitchFamily="18" charset="0"/>
              </a:rPr>
              <a:t>На</a:t>
            </a:r>
            <a:r>
              <a:rPr lang="en-US" sz="1400" b="1" u="sng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b="1" u="sng" dirty="0" smtClean="0">
                <a:latin typeface="+mn-lt"/>
                <a:cs typeface="Times New Roman" panose="02020603050405020304" pitchFamily="18" charset="0"/>
              </a:rPr>
              <a:t>I</a:t>
            </a:r>
            <a:r>
              <a:rPr lang="ru-RU" sz="1400" b="1" u="sng" dirty="0" smtClean="0">
                <a:latin typeface="+mn-lt"/>
                <a:cs typeface="Times New Roman" panose="02020603050405020304" pitchFamily="18" charset="0"/>
              </a:rPr>
              <a:t> этаже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 центрального входа в детский сад расположен мобильный подъёмник для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детей – инвалидов </a:t>
            </a:r>
            <a:r>
              <a:rPr lang="ru-RU" sz="1400" b="1" dirty="0">
                <a:cs typeface="Times New Roman" panose="02020603050405020304" pitchFamily="18" charset="0"/>
              </a:rPr>
              <a:t>«ПУМА-УНИ-130</a:t>
            </a:r>
            <a:r>
              <a:rPr lang="ru-RU" sz="1400" b="1" dirty="0" smtClean="0">
                <a:cs typeface="Times New Roman" panose="02020603050405020304" pitchFamily="18" charset="0"/>
              </a:rPr>
              <a:t>». </a:t>
            </a:r>
          </a:p>
          <a:p>
            <a:pPr marL="90488" indent="352425" algn="just"/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Лестничный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подъемник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ПУМА», </a:t>
            </a:r>
            <a:r>
              <a:rPr lang="ru-RU" sz="1400" b="1" dirty="0" err="1">
                <a:latin typeface="+mn-lt"/>
                <a:cs typeface="Times New Roman" panose="02020603050405020304" pitchFamily="18" charset="0"/>
              </a:rPr>
              <a:t>лестницеход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 - техническое средство социальной реабилитации людей с ограничением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жизнедеятельности. Подъемник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«ПУМА-УНИ-130» предназначен для преодоления лестниц человеком с ограничением жизнедеятельности, находящимся в кресле-коляске, при управлении подъемником лицом,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сопровождающим.</a:t>
            </a:r>
            <a:endParaRPr lang="ru-RU" sz="1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5" y="2648377"/>
            <a:ext cx="2051137" cy="12109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07083" y="3906412"/>
            <a:ext cx="29493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352425" algn="just"/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В детском саду установлена беспроводная кнопка вызова персонала с приёмником табличкой с шрифтом Брайля, предназначенной для вызова помощи людям с ограниченными возможностями здоровья.</a:t>
            </a:r>
            <a:endParaRPr lang="ru-RU" sz="14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591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31178"/>
            <a:ext cx="2541632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Галерея </a:t>
            </a:r>
            <a:r>
              <a:rPr lang="ru-RU" sz="1600" b="1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второго  этажа</a:t>
            </a:r>
            <a:r>
              <a:rPr lang="ru-RU" sz="1600" b="1" i="1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013" y="548680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  <a:endParaRPr lang="ru-RU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24676"/>
            <a:ext cx="2322189" cy="136815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726" y="1771702"/>
            <a:ext cx="2232248" cy="145426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/>
        </p:blipFill>
        <p:spPr>
          <a:xfrm>
            <a:off x="510682" y="1669791"/>
            <a:ext cx="2326490" cy="14780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022" y="1470864"/>
            <a:ext cx="1993895" cy="14523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174" y="4423314"/>
            <a:ext cx="1553159" cy="160546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5454" y="3265919"/>
            <a:ext cx="2848122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000" b="1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Центр «Наш </a:t>
            </a:r>
            <a:r>
              <a:rPr lang="ru-RU" sz="10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друг светофор»</a:t>
            </a:r>
            <a:r>
              <a:rPr lang="ru-RU" sz="10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b="1" u="sng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Настольно-печатные игры «Дорожное </a:t>
            </a:r>
            <a:r>
              <a:rPr lang="ru-RU" sz="10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движение», коллекция </a:t>
            </a:r>
            <a:r>
              <a:rPr lang="ru-RU" sz="1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мини - машин, детский игровой коврик «Город</a:t>
            </a:r>
            <a:r>
              <a:rPr lang="ru-RU" sz="10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lvl="0" algn="ctr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Жезл </a:t>
            </a:r>
            <a:r>
              <a:rPr lang="ru-RU" sz="1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регулировщика, набор знаков дорожного </a:t>
            </a:r>
            <a:r>
              <a:rPr lang="ru-RU" sz="10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движения. Грузовые </a:t>
            </a:r>
            <a:r>
              <a:rPr lang="ru-RU" sz="1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машины с прицепом, каталки – автомобили. Плакаты «Правила дорожного движения</a:t>
            </a:r>
            <a:r>
              <a:rPr lang="ru-RU" sz="10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000" b="1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7546" y="3285692"/>
            <a:ext cx="237626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050" b="1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Центр «Дети </a:t>
            </a:r>
            <a:r>
              <a:rPr lang="ru-RU" sz="105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должны знать</a:t>
            </a:r>
            <a:r>
              <a:rPr lang="ru-RU" sz="1050" b="1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!» -  </a:t>
            </a:r>
            <a:r>
              <a:rPr lang="ru-RU" sz="105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пожарный щит, пожарные машины, плакаты, дидактические игры, кукла в костюме.</a:t>
            </a:r>
            <a:endParaRPr lang="ru-RU" sz="105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1184" y="2923207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Центр «Мастерская </a:t>
            </a:r>
            <a:r>
              <a:rPr lang="ru-RU" sz="1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художника» - </a:t>
            </a:r>
            <a:endParaRPr lang="ru-RU" sz="10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latin typeface="+mn-lt"/>
              </a:rPr>
              <a:t>цветные </a:t>
            </a:r>
            <a:r>
              <a:rPr lang="ru-RU" sz="1000" b="1" dirty="0">
                <a:latin typeface="+mn-lt"/>
              </a:rPr>
              <a:t>карандаши, кисти беличьи, краски гуашь, </a:t>
            </a:r>
            <a:r>
              <a:rPr lang="ru-RU" sz="1000" b="1" dirty="0" smtClean="0">
                <a:latin typeface="+mn-lt"/>
              </a:rPr>
              <a:t>мелки </a:t>
            </a:r>
            <a:r>
              <a:rPr lang="ru-RU" sz="1000" b="1" dirty="0">
                <a:latin typeface="+mn-lt"/>
              </a:rPr>
              <a:t>(восковые, пастельные, меловые), бумага разной </a:t>
            </a:r>
            <a:r>
              <a:rPr lang="ru-RU" sz="1000" b="1" dirty="0" smtClean="0">
                <a:latin typeface="+mn-lt"/>
              </a:rPr>
              <a:t>фактуры, </a:t>
            </a:r>
            <a:r>
              <a:rPr lang="ru-RU" sz="1000" b="1" dirty="0">
                <a:latin typeface="+mn-lt"/>
              </a:rPr>
              <a:t>пластилин глина, </a:t>
            </a:r>
            <a:r>
              <a:rPr lang="ru-RU" sz="1000" b="1" dirty="0" smtClean="0">
                <a:latin typeface="+mn-lt"/>
              </a:rPr>
              <a:t>стеки. Нетрадиционные </a:t>
            </a:r>
            <a:r>
              <a:rPr lang="ru-RU" sz="1000" b="1" dirty="0">
                <a:latin typeface="+mn-lt"/>
              </a:rPr>
              <a:t>материалы: природный материал, разноцветные пуговицы и шнурки, ватные палочки и диски, зубные щетки, губки.</a:t>
            </a:r>
          </a:p>
          <a:p>
            <a:pPr algn="ctr"/>
            <a:r>
              <a:rPr lang="ru-RU" sz="1000" b="1" dirty="0">
                <a:latin typeface="+mn-lt"/>
              </a:rPr>
              <a:t>Книги «Волшебная лепка», схемы для </a:t>
            </a:r>
            <a:r>
              <a:rPr lang="ru-RU" sz="1000" b="1" dirty="0" err="1">
                <a:latin typeface="+mn-lt"/>
              </a:rPr>
              <a:t>изодеятельности</a:t>
            </a:r>
            <a:r>
              <a:rPr lang="ru-RU" sz="1000" b="1" dirty="0" smtClean="0">
                <a:latin typeface="+mn-lt"/>
              </a:rPr>
              <a:t>.</a:t>
            </a:r>
            <a:endParaRPr lang="ru-RU" sz="1000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4753" y="4864208"/>
            <a:ext cx="2357792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050" b="1" u="sng" dirty="0" smtClean="0">
                <a:solidFill>
                  <a:prstClr val="black"/>
                </a:solidFill>
                <a:latin typeface="Candara"/>
                <a:ea typeface="Calibri" panose="020F0502020204030204" pitchFamily="34" charset="0"/>
                <a:cs typeface="Times New Roman" panose="02020603050405020304" pitchFamily="18" charset="0"/>
              </a:rPr>
              <a:t>Мини – музей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050" b="1" u="sng" dirty="0" smtClean="0">
                <a:solidFill>
                  <a:prstClr val="black"/>
                </a:solidFill>
                <a:latin typeface="Candara"/>
                <a:ea typeface="Calibri" panose="020F0502020204030204" pitchFamily="34" charset="0"/>
                <a:cs typeface="Times New Roman" panose="02020603050405020304" pitchFamily="18" charset="0"/>
              </a:rPr>
              <a:t> «Куклы в национальных костюмах».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Candara"/>
                <a:ea typeface="Calibri" panose="020F0502020204030204" pitchFamily="34" charset="0"/>
                <a:cs typeface="Times New Roman" panose="02020603050405020304" pitchFamily="18" charset="0"/>
              </a:rPr>
              <a:t>Экспозиция кукол  в национальных костюмах, информационные карты, дидактическая игра «Куклы  в костюмах».</a:t>
            </a:r>
            <a:endParaRPr lang="ru-RU" sz="1050" b="1" dirty="0">
              <a:solidFill>
                <a:prstClr val="black"/>
              </a:solidFill>
              <a:latin typeface="Canda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04333" y="4864208"/>
            <a:ext cx="2357792" cy="11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050" b="1" u="sng" dirty="0" smtClean="0">
                <a:solidFill>
                  <a:prstClr val="black"/>
                </a:solidFill>
                <a:latin typeface="Candara"/>
                <a:ea typeface="Calibri" panose="020F0502020204030204" pitchFamily="34" charset="0"/>
                <a:cs typeface="Times New Roman" panose="02020603050405020304" pitchFamily="18" charset="0"/>
              </a:rPr>
              <a:t>Центр «Мой край. Мин </a:t>
            </a:r>
            <a:r>
              <a:rPr lang="ru-RU" sz="1050" b="1" u="sng" dirty="0" err="1" smtClean="0">
                <a:solidFill>
                  <a:prstClr val="black"/>
                </a:solidFill>
                <a:latin typeface="Candara"/>
                <a:ea typeface="Calibri" panose="020F0502020204030204" pitchFamily="34" charset="0"/>
                <a:cs typeface="Times New Roman" panose="02020603050405020304" pitchFamily="18" charset="0"/>
              </a:rPr>
              <a:t>дойдум</a:t>
            </a:r>
            <a:r>
              <a:rPr lang="ru-RU" sz="1050" b="1" u="sng" dirty="0" smtClean="0">
                <a:solidFill>
                  <a:prstClr val="black"/>
                </a:solidFill>
                <a:latin typeface="Candara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Флаг </a:t>
            </a:r>
            <a:r>
              <a:rPr lang="ru-RU" sz="1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Якутии</a:t>
            </a:r>
            <a:r>
              <a:rPr lang="ru-RU" sz="1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куклы в национальных </a:t>
            </a:r>
            <a:r>
              <a:rPr lang="ru-RU" sz="1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якутских костюмах, </a:t>
            </a:r>
            <a:r>
              <a:rPr lang="ru-RU" sz="1000" b="1" dirty="0" smtClean="0">
                <a:latin typeface="+mn-lt"/>
                <a:ea typeface="Calibri" panose="020F0502020204030204" pitchFamily="34" charset="0"/>
              </a:rPr>
              <a:t>альбомы </a:t>
            </a:r>
            <a:r>
              <a:rPr lang="ru-RU" sz="1000" b="1" dirty="0">
                <a:latin typeface="+mn-lt"/>
                <a:ea typeface="Calibri" panose="020F0502020204030204" pitchFamily="34" charset="0"/>
              </a:rPr>
              <a:t>«Край, в котором я живу</a:t>
            </a:r>
            <a:r>
              <a:rPr lang="ru-RU" sz="1000" b="1" dirty="0" smtClean="0">
                <a:latin typeface="+mn-lt"/>
                <a:ea typeface="Calibri" panose="020F0502020204030204" pitchFamily="34" charset="0"/>
              </a:rPr>
              <a:t>», «природа Якутии», якутская утварь.</a:t>
            </a:r>
            <a:endParaRPr lang="ru-RU" sz="1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050" b="1" u="sng" dirty="0" smtClean="0">
                <a:solidFill>
                  <a:prstClr val="black"/>
                </a:solidFill>
                <a:latin typeface="Candar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b="1" dirty="0">
              <a:solidFill>
                <a:prstClr val="black"/>
              </a:solidFill>
              <a:latin typeface="Canda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3590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770" y="1440131"/>
            <a:ext cx="8534451" cy="159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i="1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Галерея </a:t>
            </a:r>
            <a:r>
              <a:rPr lang="ru-RU" sz="1400" b="1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второго  этажа</a:t>
            </a:r>
            <a:r>
              <a:rPr lang="ru-RU" sz="1400" b="1" i="1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обручи, батут, скакалки, мягкие модули, баскетбольная стойка,  шведская лестница, маты, сухой  бассейн, горка,  уголок «В гостях у Айболита» (дорожка равновесия, игровой модуль – «змея»).В  галерее проводятся подвижные игры, </a:t>
            </a:r>
            <a:r>
              <a:rPr lang="ru-RU" sz="1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физминутки</a:t>
            </a:r>
            <a:r>
              <a:rPr lang="ru-RU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 развлечения, итоговые физкультурные мероприятия.</a:t>
            </a:r>
            <a:endParaRPr lang="ru-RU" sz="1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C:\Users\НАТАЛЬЯ\Documents\Семинар практикум ПЛОСКОСТОПИЕ\DSC00008.JPG"/>
          <p:cNvPicPr/>
          <p:nvPr/>
        </p:nvPicPr>
        <p:blipFill>
          <a:blip r:embed="rId2" cstate="print"/>
          <a:srcRect r="-3571"/>
          <a:stretch>
            <a:fillRect/>
          </a:stretch>
        </p:blipFill>
        <p:spPr bwMode="auto">
          <a:xfrm>
            <a:off x="683568" y="3837434"/>
            <a:ext cx="2095500" cy="16954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E:\DCIM\101MSDCF\DSC04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2162175" cy="22479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E:\DCIM\101MSDCF\DSC04830.JPG"/>
          <p:cNvPicPr/>
          <p:nvPr/>
        </p:nvPicPr>
        <p:blipFill>
          <a:blip r:embed="rId4" cstate="print"/>
          <a:srcRect r="2679"/>
          <a:stretch>
            <a:fillRect/>
          </a:stretch>
        </p:blipFill>
        <p:spPr bwMode="auto">
          <a:xfrm>
            <a:off x="6323760" y="3284984"/>
            <a:ext cx="2047875" cy="22479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013" y="548680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  <a:endParaRPr lang="ru-RU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397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lbina\Pictures\Рисунок 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4081636" y="-4164832"/>
            <a:ext cx="980728" cy="9144000"/>
          </a:xfrm>
          <a:prstGeom prst="rect">
            <a:avLst/>
          </a:prstGeom>
          <a:noFill/>
        </p:spPr>
      </p:pic>
      <p:pic>
        <p:nvPicPr>
          <p:cNvPr id="15" name="Picture 2" descr="C:\Users\Albina\Pictures\Рисунок 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4348706" y="1960614"/>
            <a:ext cx="446588" cy="9144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64297" y="376027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04" y="1135615"/>
            <a:ext cx="3852832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«Мой веселый, звонкий мяч»: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мячи баскетбольные,  футбольный,  мячи большого, среднего диаметра, набивные мячи, мячи – </a:t>
            </a:r>
            <a:r>
              <a:rPr lang="ru-RU" sz="1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фитболы</a:t>
            </a:r>
            <a:r>
              <a:rPr 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E:\DCIM\101MSDCF\DSC048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243" y="1901695"/>
            <a:ext cx="1771650" cy="134302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0789" y="3331350"/>
            <a:ext cx="3989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«Остров сокровищ»: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флажки, косички, погремушки, ленты цветные, кегли, гантели, мешочки, маленькие мячи, шнуры, дорожки; игра «Городки», массажные мячики; эстафетные палочки, маски для подвижных игр; дуги различной высоты, футбольные ворота,  </a:t>
            </a:r>
            <a:r>
              <a:rPr lang="ru-RU" sz="1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кольцебросы</a:t>
            </a:r>
            <a:r>
              <a:rPr 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боулинг, мешки для прыжков, бадминтон</a:t>
            </a:r>
            <a:r>
              <a:rPr lang="ru-RU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E:\DCIM\101MSDCF\DSC047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8258" y="4729408"/>
            <a:ext cx="1362075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Рисунок 33" descr="E:\DCIM\101MSDCF\DSC048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168" y="4778194"/>
            <a:ext cx="1523365" cy="13239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29178" y="1218944"/>
            <a:ext cx="276072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«В гостях у </a:t>
            </a:r>
            <a:r>
              <a:rPr lang="ru-RU" sz="1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Лунтика</a:t>
            </a: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обручи среднего, большого диаметра, гимнастическая скамья. </a:t>
            </a:r>
          </a:p>
        </p:txBody>
      </p:sp>
      <p:pic>
        <p:nvPicPr>
          <p:cNvPr id="35" name="Рисунок 34" descr="E:\DCIM\101MSDCF\DSC048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1017" y="2016171"/>
            <a:ext cx="1757045" cy="120967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624451" y="1016217"/>
            <a:ext cx="251511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«Веселая скакалка»: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скакалки, шведская лестница, парашют</a:t>
            </a:r>
            <a:r>
              <a:rPr lang="ru-RU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 descr="E:\DCIM\101MSDCF\DSC048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6811" y="1754057"/>
            <a:ext cx="1428750" cy="16383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55538" y="719399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СПОРТИВНЫЙ ЗАЛ</a:t>
            </a:r>
            <a:endParaRPr lang="ru-RU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3237" y="6959"/>
            <a:ext cx="4657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88221" y="3597854"/>
            <a:ext cx="3660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ловкости: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шведские лестницы, баскетбольные стойки, баскетбольные корзины, щит – мишень для метания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 descr="E:\DCIM\101MSDCF\DSC0480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2116" y="4602573"/>
            <a:ext cx="2052451" cy="15665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99" y="299560"/>
            <a:ext cx="6586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</a:p>
        </p:txBody>
      </p:sp>
      <p:pic>
        <p:nvPicPr>
          <p:cNvPr id="4" name="Рисунок 3" descr="E:\Документы компьютера\Рабочий стол\Новая папка (6)\20210115_1229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96" y="4806415"/>
            <a:ext cx="1799590" cy="1350010"/>
          </a:xfrm>
          <a:prstGeom prst="rect">
            <a:avLst/>
          </a:prstGeom>
          <a:ln w="31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96073" y="1146515"/>
            <a:ext cx="54219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Музыкальный зал детского сада оснащен: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17050" y="1673469"/>
            <a:ext cx="446357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музыкально-дидактическими   играми и пособиями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етскими музыкальными инструментами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музыкальным центром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ноутбуком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пианино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синтезатором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мультимедийным и интерактивным оборудованием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телевизором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литературой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медиа- и аудиотекой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портретами композиторов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" y="3800844"/>
            <a:ext cx="1799590" cy="1345565"/>
          </a:xfrm>
          <a:prstGeom prst="rect">
            <a:avLst/>
          </a:prstGeom>
          <a:ln w="31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 descr="E:\Документы компьютера\Рабочий стол\Новая папка (6)\20210115_1539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5621" y="5022834"/>
            <a:ext cx="1918970" cy="1439545"/>
          </a:xfrm>
          <a:prstGeom prst="rect">
            <a:avLst/>
          </a:prstGeom>
          <a:ln w="31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 descr="E:\Документы компьютера\Рабочий стол\Новая папка (6)\20210115_1537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9230" y="4761648"/>
            <a:ext cx="1920240" cy="1439545"/>
          </a:xfrm>
          <a:prstGeom prst="rect">
            <a:avLst/>
          </a:prstGeom>
          <a:ln w="31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 descr="E:\Документы компьютера\Рабочий стол\Новая папка (6)\20210115_1538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5390" y="2283431"/>
            <a:ext cx="1920875" cy="1439545"/>
          </a:xfrm>
          <a:prstGeom prst="rect">
            <a:avLst/>
          </a:prstGeom>
          <a:ln w="31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75471" y="3662345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E:\Документы компьютера\Рабочий стол\Новая папка (6)\20210115_13013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7844" r="6626"/>
          <a:stretch/>
        </p:blipFill>
        <p:spPr bwMode="auto">
          <a:xfrm rot="5400000">
            <a:off x="767791" y="1961815"/>
            <a:ext cx="1799590" cy="1601470"/>
          </a:xfrm>
          <a:prstGeom prst="rect">
            <a:avLst/>
          </a:prstGeom>
          <a:ln w="31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05650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ерфолента 8"/>
          <p:cNvSpPr/>
          <p:nvPr/>
        </p:nvSpPr>
        <p:spPr>
          <a:xfrm>
            <a:off x="0" y="-63374"/>
            <a:ext cx="8929718" cy="4286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Albina\Pictures\Рисунок 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0"/>
            <a:ext cx="854075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213910" y="-70778"/>
            <a:ext cx="6507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243" y="778690"/>
            <a:ext cx="8136904" cy="17589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логопедическом кабинете создана развивающая предметно-пространственная среда, обеспечивающая безопасность и психологическую комфортность детей во время коррекционно-развивающей деятельности.</a:t>
            </a:r>
          </a:p>
          <a:p>
            <a:pPr indent="180975" algn="ctr">
              <a:lnSpc>
                <a:spcPct val="115000"/>
              </a:lnSpc>
              <a:spcAft>
                <a:spcPts val="0"/>
              </a:spcAft>
              <a:tabLst>
                <a:tab pos="449580" algn="l"/>
                <a:tab pos="449580" algn="l"/>
                <a:tab pos="945515" algn="l"/>
                <a:tab pos="1441450" algn="l"/>
                <a:tab pos="1937385" algn="l"/>
                <a:tab pos="2433320" algn="l"/>
                <a:tab pos="3559810" algn="l"/>
                <a:tab pos="5450205" algn="l"/>
              </a:tabLst>
            </a:pPr>
            <a:r>
              <a:rPr lang="ru-RU" sz="1400" dirty="0">
                <a:solidFill>
                  <a:srgbClr val="00000A"/>
                </a:solidFill>
                <a:latin typeface="+mn-lt"/>
                <a:ea typeface="Lucida Sans Unicode" panose="020B0602030504020204" pitchFamily="34" charset="0"/>
                <a:cs typeface="Times New Roman" panose="02020603050405020304" pitchFamily="18" charset="0"/>
              </a:rPr>
              <a:t>      </a:t>
            </a:r>
            <a:r>
              <a:rPr lang="ru-RU" sz="1400" dirty="0">
                <a:solidFill>
                  <a:srgbClr val="111111"/>
                </a:solidFill>
                <a:latin typeface="+mn-lt"/>
                <a:ea typeface="Lucida Sans Unicode" panose="020B0602030504020204" pitchFamily="34" charset="0"/>
                <a:cs typeface="Times New Roman" panose="02020603050405020304" pitchFamily="18" charset="0"/>
              </a:rPr>
              <a:t>Всё пространство </a:t>
            </a:r>
            <a:r>
              <a:rPr lang="ru-RU" sz="1400" b="1" dirty="0">
                <a:solidFill>
                  <a:srgbClr val="111111"/>
                </a:solidFill>
                <a:latin typeface="+mn-lt"/>
                <a:ea typeface="Lucida Sans Unicode" panose="020B0602030504020204" pitchFamily="34" charset="0"/>
                <a:cs typeface="Times New Roman" panose="02020603050405020304" pitchFamily="18" charset="0"/>
              </a:rPr>
              <a:t>кабинета разделено на центры, </a:t>
            </a:r>
            <a:r>
              <a:rPr lang="ru-RU" sz="1400" dirty="0">
                <a:solidFill>
                  <a:srgbClr val="111111"/>
                </a:solidFill>
                <a:latin typeface="+mn-lt"/>
                <a:ea typeface="Lucida Sans Unicode" panose="020B0602030504020204" pitchFamily="34" charset="0"/>
                <a:cs typeface="Times New Roman" panose="02020603050405020304" pitchFamily="18" charset="0"/>
              </a:rPr>
              <a:t>в</a:t>
            </a:r>
            <a:r>
              <a:rPr lang="ru-RU" sz="1400" b="1" dirty="0">
                <a:solidFill>
                  <a:srgbClr val="111111"/>
                </a:solidFill>
                <a:latin typeface="+mn-lt"/>
                <a:ea typeface="Lucida Sans Unicode" panose="020B0602030504020204" pitchFamily="34" charset="0"/>
                <a:cs typeface="Times New Roman" panose="02020603050405020304" pitchFamily="18" charset="0"/>
              </a:rPr>
              <a:t> соответствии</a:t>
            </a:r>
            <a:r>
              <a:rPr lang="ru-RU" sz="1400" dirty="0">
                <a:solidFill>
                  <a:srgbClr val="111111"/>
                </a:solidFill>
                <a:latin typeface="+mn-lt"/>
                <a:ea typeface="Lucida Sans Unicode" panose="020B0602030504020204" pitchFamily="34" charset="0"/>
                <a:cs typeface="Times New Roman" panose="02020603050405020304" pitchFamily="18" charset="0"/>
              </a:rPr>
              <a:t> с основными направлениями коррекционной работы, что позволяет максимально эффективно использовать имеющееся пространство.</a:t>
            </a:r>
            <a:endParaRPr lang="ru-RU" sz="1400" dirty="0">
              <a:solidFill>
                <a:srgbClr val="00000A"/>
              </a:solidFill>
              <a:latin typeface="+mn-lt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indent="180975" algn="just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599" y="40935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КАБИНЕТ ЛОГОПЕДА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833" y="2195865"/>
            <a:ext cx="19525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12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«Красивые звуки»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T 2019\Desktop\Новая папка\IMG_20191126_161837.jpg"/>
          <p:cNvPicPr/>
          <p:nvPr/>
        </p:nvPicPr>
        <p:blipFill>
          <a:blip r:embed="rId3" cstate="print">
            <a:lum bright="8000" contrast="4000"/>
          </a:blip>
          <a:srcRect l="3528" b="9202"/>
          <a:stretch>
            <a:fillRect/>
          </a:stretch>
        </p:blipFill>
        <p:spPr bwMode="auto">
          <a:xfrm>
            <a:off x="394093" y="2614875"/>
            <a:ext cx="2160240" cy="155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004" y="4256185"/>
            <a:ext cx="29186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«Весёлый ветерок»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 descr="C:\Users\T 2019\Desktop\Новая папка\IMG_20191126_164528.jpg"/>
          <p:cNvPicPr/>
          <p:nvPr/>
        </p:nvPicPr>
        <p:blipFill>
          <a:blip r:embed="rId4" cstate="print">
            <a:lum bright="5000" contrast="19000"/>
          </a:blip>
          <a:srcRect b="6844"/>
          <a:stretch>
            <a:fillRect/>
          </a:stretch>
        </p:blipFill>
        <p:spPr bwMode="auto">
          <a:xfrm>
            <a:off x="350698" y="4693997"/>
            <a:ext cx="1627821" cy="174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11889" y="4498605"/>
            <a:ext cx="3217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endParaRPr lang="ru-RU" sz="1200" b="1" dirty="0" smtClean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совершенствования грамматического строя речи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T 2019\Desktop\Новая папка\IMG_20191128_162624.jpg"/>
          <p:cNvPicPr/>
          <p:nvPr/>
        </p:nvPicPr>
        <p:blipFill>
          <a:blip r:embed="rId5" cstate="print">
            <a:lum bright="11000" contrast="14000"/>
          </a:blip>
          <a:srcRect t="16665" b="7970"/>
          <a:stretch>
            <a:fillRect/>
          </a:stretch>
        </p:blipFill>
        <p:spPr bwMode="auto">
          <a:xfrm>
            <a:off x="5864718" y="2600625"/>
            <a:ext cx="1699921" cy="193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T 2019\Desktop\Новая папка\IMG_20191127_093656.jpg"/>
          <p:cNvPicPr/>
          <p:nvPr/>
        </p:nvPicPr>
        <p:blipFill>
          <a:blip r:embed="rId6" cstate="print"/>
          <a:srcRect t="3713" b="9158"/>
          <a:stretch>
            <a:fillRect/>
          </a:stretch>
        </p:blipFill>
        <p:spPr bwMode="auto">
          <a:xfrm>
            <a:off x="2988624" y="5144936"/>
            <a:ext cx="1988924" cy="169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24128" y="2155003"/>
            <a:ext cx="2042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«Ловкие пальчики»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4333" y="2123500"/>
            <a:ext cx="2900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«Логопедическое обследование»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Рисунок 17" descr="C:\Users\T 2019\Desktop\Новая папка\IMG_20191127_144327.jpg"/>
          <p:cNvPicPr/>
          <p:nvPr/>
        </p:nvPicPr>
        <p:blipFill>
          <a:blip r:embed="rId7" cstate="print">
            <a:lum bright="3000" contrast="5000"/>
          </a:blip>
          <a:srcRect/>
          <a:stretch>
            <a:fillRect/>
          </a:stretch>
        </p:blipFill>
        <p:spPr bwMode="auto">
          <a:xfrm>
            <a:off x="3054452" y="2588880"/>
            <a:ext cx="2190934" cy="197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T 2019\Desktop\Новая папка\IMG_20191127_110214.jpg"/>
          <p:cNvPicPr/>
          <p:nvPr/>
        </p:nvPicPr>
        <p:blipFill>
          <a:blip r:embed="rId8" cstate="print">
            <a:lum bright="4000" contrast="14000"/>
          </a:blip>
          <a:srcRect l="3084" t="1957" b="7296"/>
          <a:stretch>
            <a:fillRect/>
          </a:stretch>
        </p:blipFill>
        <p:spPr bwMode="auto">
          <a:xfrm>
            <a:off x="5902861" y="4821636"/>
            <a:ext cx="1415102" cy="18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830050" y="4544637"/>
            <a:ext cx="1646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«</a:t>
            </a:r>
            <a:r>
              <a:rPr lang="ru-RU" sz="1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Букварёнок</a:t>
            </a:r>
            <a:r>
              <a:rPr 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6350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ерфолента 8"/>
          <p:cNvSpPr/>
          <p:nvPr/>
        </p:nvSpPr>
        <p:spPr>
          <a:xfrm>
            <a:off x="0" y="-63374"/>
            <a:ext cx="8929718" cy="4286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Albina\Pictures\Рисунок 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0"/>
            <a:ext cx="854075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213910" y="-70778"/>
            <a:ext cx="6507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722" y="771278"/>
            <a:ext cx="8136904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разделен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 4 центра: консультационный (там находится справочная литература, наглядная информация, которая может быть полезна родителям (законным представителям), организационно методический (документация специалистов) и диагностический ( «Гирлянда с выражениями эмоций, коврик с модулями «Змейка – </a:t>
            </a:r>
            <a:r>
              <a:rPr lang="ru-RU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шагайка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», «Классики –</a:t>
            </a:r>
            <a:r>
              <a:rPr lang="ru-RU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мультяшки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»), а так же  </a:t>
            </a:r>
            <a:r>
              <a:rPr lang="ru-RU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корекционно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развивающий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развивающий набор психолога "Приоритет" состоящий из 7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модулей,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бучающие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Фридриха </a:t>
            </a:r>
            <a:r>
              <a:rPr lang="ru-RU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 комплектом методических пособий, набор для визуально-сенсорного восприятия, «Набор АДК» Альтернативная и дополнительная коммуникация для детей, детский развивающий набор </a:t>
            </a:r>
            <a:r>
              <a:rPr lang="ru-RU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14 в 1, базовый набор </a:t>
            </a:r>
            <a:r>
              <a:rPr lang="ru-RU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Numicon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для индивидуальных занятий с детьми 5 - 7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лет). </a:t>
            </a:r>
            <a:r>
              <a:rPr lang="ru-RU" sz="1400" dirty="0" smtClean="0">
                <a:solidFill>
                  <a:srgbClr val="00000A"/>
                </a:solidFill>
                <a:latin typeface="+mn-lt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111111"/>
              </a:solidFill>
              <a:latin typeface="+mn-lt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599" y="40935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КАБИНЕТ ПЕДАГОГА  - ПСИХОЛОГА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59" y="6181886"/>
            <a:ext cx="197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Гирлянда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выражениями эмоций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3492" y="3009387"/>
            <a:ext cx="1964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 родителей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41" y="5144520"/>
            <a:ext cx="3140637" cy="172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95" y="3310058"/>
            <a:ext cx="3177956" cy="190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71" y="3018047"/>
            <a:ext cx="1518036" cy="293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52612">
            <a:off x="6492441" y="3534961"/>
            <a:ext cx="1859859" cy="23209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87956" y="3057123"/>
            <a:ext cx="2211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Фибероптический</a:t>
            </a:r>
            <a:endPara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«Сухой душ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4119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ерфолента 8"/>
          <p:cNvSpPr/>
          <p:nvPr/>
        </p:nvSpPr>
        <p:spPr>
          <a:xfrm>
            <a:off x="0" y="-63374"/>
            <a:ext cx="8929718" cy="4286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Albina\Pictures\Рисунок 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0"/>
            <a:ext cx="854075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213910" y="-70778"/>
            <a:ext cx="6507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Материально-техническая база детского сада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833" y="778690"/>
            <a:ext cx="8046314" cy="9387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  <a:spcAft>
                <a:spcPts val="0"/>
              </a:spcAft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организованная особым образом окружающая среда, состоящая из множества различного рода стимуляторов, которые воздействуют на органы зрения, слуха, обоняния, осязания, вестибулярные рецепторы.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599" y="40935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Сенсорная комната - 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531" y="3436140"/>
            <a:ext cx="3217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Программно-аппаратный комплекс «Колибри» - это безопасная образовательная компьютерная среда, в которой дети могут учиться, играть и развивать полезные навыки.</a:t>
            </a:r>
            <a:endParaRPr lang="ru-RU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0519" y="5656573"/>
            <a:ext cx="2661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Игры с интерактивной песочницей </a:t>
            </a:r>
            <a:r>
              <a:rPr lang="ru-RU" sz="1200" b="1" dirty="0" smtClean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1200" b="1" dirty="0" smtClean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удачный и </a:t>
            </a:r>
            <a:endParaRPr lang="ru-RU" sz="1200" b="1" dirty="0" smtClean="0">
              <a:solidFill>
                <a:srgbClr val="CC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действенный </a:t>
            </a:r>
            <a:r>
              <a:rPr lang="ru-RU" sz="1200" b="1" dirty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 работы </a:t>
            </a:r>
            <a:endParaRPr lang="ru-RU" sz="1200" b="1" dirty="0" smtClean="0">
              <a:solidFill>
                <a:srgbClr val="CC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детьми ОВЗ и инвалидами.</a:t>
            </a:r>
            <a:endParaRPr lang="ru-RU" sz="12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8" y="4583518"/>
            <a:ext cx="2968322" cy="21461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91" y="1844824"/>
            <a:ext cx="3363216" cy="15841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8957">
            <a:off x="5746831" y="3057645"/>
            <a:ext cx="2415014" cy="27197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7364" y="1983459"/>
            <a:ext cx="3004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П</a:t>
            </a:r>
            <a:r>
              <a:rPr lang="ru-RU" sz="1200" b="1" dirty="0" smtClean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анель </a:t>
            </a:r>
            <a:r>
              <a:rPr lang="ru-RU" sz="1200" b="1" dirty="0">
                <a:solidFill>
                  <a:srgbClr val="C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воздушно-пузырьковая настенная (сочетает в себе ряд полезных функций, в первую очередь это, конечно же, релаксация, организм отдыхает от всей внешней окружающей среды).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0538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5255</TotalTime>
  <Words>1404</Words>
  <Application>Microsoft Office PowerPoint</Application>
  <PresentationFormat>Экран (4:3)</PresentationFormat>
  <Paragraphs>326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Batang</vt:lpstr>
      <vt:lpstr>Calibri</vt:lpstr>
      <vt:lpstr>Candara</vt:lpstr>
      <vt:lpstr>Lucida Sans Unicode</vt:lpstr>
      <vt:lpstr>Monotype Corsiva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</dc:creator>
  <cp:lastModifiedBy>Давыдова Юлия Александровна</cp:lastModifiedBy>
  <cp:revision>266</cp:revision>
  <cp:lastPrinted>2021-04-17T15:12:22Z</cp:lastPrinted>
  <dcterms:created xsi:type="dcterms:W3CDTF">2013-03-26T01:19:16Z</dcterms:created>
  <dcterms:modified xsi:type="dcterms:W3CDTF">2023-08-21T06:26:40Z</dcterms:modified>
</cp:coreProperties>
</file>